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handoutMasterIdLst>
    <p:handoutMasterId r:id="rId44"/>
  </p:handoutMasterIdLst>
  <p:sldIdLst>
    <p:sldId id="257" r:id="rId2"/>
    <p:sldId id="316" r:id="rId3"/>
    <p:sldId id="317"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9" r:id="rId32"/>
    <p:sldId id="345" r:id="rId33"/>
    <p:sldId id="353" r:id="rId34"/>
    <p:sldId id="347" r:id="rId35"/>
    <p:sldId id="348" r:id="rId36"/>
    <p:sldId id="314" r:id="rId37"/>
    <p:sldId id="284" r:id="rId38"/>
    <p:sldId id="285" r:id="rId39"/>
    <p:sldId id="350" r:id="rId40"/>
    <p:sldId id="351" r:id="rId41"/>
    <p:sldId id="352" r:id="rId4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4" userDrawn="1">
          <p15:clr>
            <a:srgbClr val="A4A3A4"/>
          </p15:clr>
        </p15:guide>
        <p15:guide id="2" pos="256" userDrawn="1">
          <p15:clr>
            <a:srgbClr val="A4A3A4"/>
          </p15:clr>
        </p15:guide>
        <p15:guide id="3" pos="5638" userDrawn="1">
          <p15:clr>
            <a:srgbClr val="A4A3A4"/>
          </p15:clr>
        </p15:guide>
        <p15:guide id="4" pos="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itas Admin" initials="VA"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64" autoAdjust="0"/>
    <p:restoredTop sz="94110" autoAdjust="0"/>
  </p:normalViewPr>
  <p:slideViewPr>
    <p:cSldViewPr snapToGrid="0">
      <p:cViewPr varScale="1">
        <p:scale>
          <a:sx n="147" d="100"/>
          <a:sy n="147" d="100"/>
        </p:scale>
        <p:origin x="192" y="192"/>
      </p:cViewPr>
      <p:guideLst>
        <p:guide orient="horz" pos="554"/>
        <p:guide pos="256"/>
        <p:guide pos="5638"/>
        <p:guide pos="312"/>
      </p:guideLst>
    </p:cSldViewPr>
  </p:slideViewPr>
  <p:notesTextViewPr>
    <p:cViewPr>
      <p:scale>
        <a:sx n="1" d="1"/>
        <a:sy n="1" d="1"/>
      </p:scale>
      <p:origin x="0" y="0"/>
    </p:cViewPr>
  </p:notesTextViewPr>
  <p:sorterViewPr>
    <p:cViewPr>
      <p:scale>
        <a:sx n="100" d="100"/>
        <a:sy n="100" d="100"/>
      </p:scale>
      <p:origin x="0" y="-6374"/>
    </p:cViewPr>
  </p:sorterViewPr>
  <p:notesViewPr>
    <p:cSldViewPr snapToGrid="0">
      <p:cViewPr>
        <p:scale>
          <a:sx n="50" d="100"/>
          <a:sy n="50" d="100"/>
        </p:scale>
        <p:origin x="3403" y="41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5F0907-81FB-EE4D-BE37-909526D847C6}" type="datetime1">
              <a:rPr lang="en-US" smtClean="0"/>
              <a:t>2/14/17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33A43E-2B08-42A3-9C92-4D138A04E7B9}" type="slidenum">
              <a:rPr lang="en-US" smtClean="0"/>
              <a:t>‹#›</a:t>
            </a:fld>
            <a:endParaRPr lang="en-US"/>
          </a:p>
        </p:txBody>
      </p:sp>
    </p:spTree>
    <p:extLst>
      <p:ext uri="{BB962C8B-B14F-4D97-AF65-F5344CB8AC3E}">
        <p14:creationId xmlns:p14="http://schemas.microsoft.com/office/powerpoint/2010/main" val="248923502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A83DCC-362C-1541-9AB4-579583CAEF6A}" type="datetime1">
              <a:rPr lang="en-US" smtClean="0"/>
              <a:t>2/14/17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FA4A4-C10A-49FC-AF1A-861163FEA0B7}" type="slidenum">
              <a:rPr lang="en-US" smtClean="0"/>
              <a:t>‹#›</a:t>
            </a:fld>
            <a:endParaRPr lang="en-US"/>
          </a:p>
        </p:txBody>
      </p:sp>
    </p:spTree>
    <p:extLst>
      <p:ext uri="{BB962C8B-B14F-4D97-AF65-F5344CB8AC3E}">
        <p14:creationId xmlns:p14="http://schemas.microsoft.com/office/powerpoint/2010/main" val="3328166658"/>
      </p:ext>
    </p:extLst>
  </p:cSld>
  <p:clrMap bg1="lt1" tx1="dk1" bg2="lt2" tx2="dk2" accent1="accent1" accent2="accent2" accent3="accent3" accent4="accent4" accent5="accent5" accent6="accent6" hlink="hlink" folHlink="folHlink"/>
  <p:hf ftr="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1</a:t>
            </a:fld>
            <a:endParaRPr lang="en-US">
              <a:solidFill>
                <a:prstClr val="black"/>
              </a:solidFill>
            </a:endParaRPr>
          </a:p>
        </p:txBody>
      </p:sp>
      <p:sp>
        <p:nvSpPr>
          <p:cNvPr id="7" name="Date Placeholder 6"/>
          <p:cNvSpPr>
            <a:spLocks noGrp="1"/>
          </p:cNvSpPr>
          <p:nvPr>
            <p:ph type="dt" idx="11"/>
          </p:nvPr>
        </p:nvSpPr>
        <p:spPr/>
        <p:txBody>
          <a:bodyPr/>
          <a:lstStyle/>
          <a:p>
            <a:fld id="{06CE9412-76AB-6042-BE0E-C38D8F640178}" type="datetime1">
              <a:rPr lang="en-US" smtClean="0"/>
              <a:t>2/14/17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32150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16</a:t>
            </a:fld>
            <a:endParaRPr lang="en-US" dirty="0">
              <a:solidFill>
                <a:prstClr val="black"/>
              </a:solidFill>
            </a:endParaRPr>
          </a:p>
        </p:txBody>
      </p:sp>
      <p:sp>
        <p:nvSpPr>
          <p:cNvPr id="8" name="Date Placeholder 7"/>
          <p:cNvSpPr>
            <a:spLocks noGrp="1"/>
          </p:cNvSpPr>
          <p:nvPr>
            <p:ph type="dt" idx="11"/>
          </p:nvPr>
        </p:nvSpPr>
        <p:spPr/>
        <p:txBody>
          <a:bodyPr/>
          <a:lstStyle/>
          <a:p>
            <a:fld id="{C24AB6DF-39CE-1844-AE74-E70FED529609}" type="datetime1">
              <a:rPr lang="en-US" smtClean="0"/>
              <a:t>2/14/17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80485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So what is the answer</a:t>
            </a:r>
            <a:r>
              <a:rPr lang="en-US" baseline="0" dirty="0"/>
              <a:t> – A programmable interface!  Built with the machine in mind while not forgetting about the human.</a:t>
            </a:r>
            <a:endParaRPr lang="en-US" dirty="0"/>
          </a:p>
          <a:p>
            <a:endParaRPr lang="en-US" dirty="0"/>
          </a:p>
          <a:p>
            <a:r>
              <a:rPr lang="en-US" dirty="0"/>
              <a:t>The building</a:t>
            </a:r>
            <a:r>
              <a:rPr lang="en-US" baseline="0" dirty="0"/>
              <a:t> blocks of the internet.  API’s allow our </a:t>
            </a:r>
            <a:r>
              <a:rPr lang="en-US" baseline="0" dirty="0" err="1"/>
              <a:t>applicatons</a:t>
            </a:r>
            <a:r>
              <a:rPr lang="en-US" baseline="0" dirty="0"/>
              <a:t> to collaborate and become more than the sum of their parts.</a:t>
            </a:r>
          </a:p>
          <a:p>
            <a:endParaRPr lang="en-US" baseline="0" dirty="0"/>
          </a:p>
          <a:p>
            <a:r>
              <a:rPr lang="en-US" baseline="0" dirty="0"/>
              <a:t>Transport, encoding – we can borrow from other successful frameworks.</a:t>
            </a:r>
          </a:p>
          <a:p>
            <a:endParaRPr lang="en-US" baseline="0" dirty="0"/>
          </a:p>
          <a:p>
            <a:r>
              <a:rPr lang="en-US" baseline="0" dirty="0"/>
              <a:t>Models – now that is the cornerstone.  We need a model to represent the network device, to describe it configuration and its state.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21901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241518-0DAE-4D83-8FDF-A3233A4521BC}" type="slidenum">
              <a:rPr lang="en-US" smtClean="0"/>
              <a:pPr/>
              <a:t>18</a:t>
            </a:fld>
            <a:endParaRPr lang="en-US" dirty="0"/>
          </a:p>
        </p:txBody>
      </p:sp>
    </p:spTree>
    <p:extLst>
      <p:ext uri="{BB962C8B-B14F-4D97-AF65-F5344CB8AC3E}">
        <p14:creationId xmlns:p14="http://schemas.microsoft.com/office/powerpoint/2010/main" val="64313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just quickly compare</a:t>
            </a:r>
            <a:r>
              <a:rPr lang="en-US" baseline="0" dirty="0"/>
              <a:t> how they look, </a:t>
            </a:r>
          </a:p>
          <a:p>
            <a:endParaRPr lang="en-US" baseline="0" dirty="0"/>
          </a:p>
          <a:p>
            <a:r>
              <a:rPr lang="en-US" baseline="0" dirty="0"/>
              <a:t>You can see the key/value logic is the same, just represented </a:t>
            </a:r>
            <a:r>
              <a:rPr lang="en-US" baseline="0" dirty="0" err="1"/>
              <a:t>slighly</a:t>
            </a:r>
            <a:r>
              <a:rPr lang="en-US" baseline="0" dirty="0"/>
              <a:t> different</a:t>
            </a:r>
          </a:p>
          <a:p>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sz="1200" b="1" dirty="0"/>
              <a:t>XML</a:t>
            </a:r>
            <a:r>
              <a:rPr lang="en-US" sz="1200" dirty="0"/>
              <a:t> is a file extension for an Extensible Markup Language (</a:t>
            </a:r>
            <a:r>
              <a:rPr lang="en-US" sz="1200" b="1" dirty="0"/>
              <a:t>XML</a:t>
            </a:r>
            <a:r>
              <a:rPr lang="en-US" sz="1200" dirty="0"/>
              <a:t>) file format used to create common information formats and share both the format and the data on the World Wide Web, intranets, and elsewhere using standard ASCII text. </a:t>
            </a:r>
            <a:r>
              <a:rPr lang="en-US" sz="1200" b="1" dirty="0"/>
              <a:t>XML</a:t>
            </a:r>
            <a:r>
              <a:rPr lang="en-US" sz="1200" dirty="0"/>
              <a:t> is similar to HTML.</a:t>
            </a:r>
          </a:p>
          <a:p>
            <a:pPr marL="0" marR="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err="1"/>
              <a:t>Yaml</a:t>
            </a:r>
            <a:r>
              <a:rPr lang="en-US" baseline="0" dirty="0"/>
              <a:t> is also readable and compact, its usually consumed directly by some programming language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a:p>
        </p:txBody>
      </p:sp>
    </p:spTree>
    <p:extLst>
      <p:ext uri="{BB962C8B-B14F-4D97-AF65-F5344CB8AC3E}">
        <p14:creationId xmlns:p14="http://schemas.microsoft.com/office/powerpoint/2010/main" val="156469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 are the operations you can perform via </a:t>
            </a:r>
            <a:r>
              <a:rPr lang="en-US" baseline="0" dirty="0" err="1"/>
              <a:t>netconf</a:t>
            </a:r>
            <a:r>
              <a:rPr lang="en-US" baseline="0" dirty="0"/>
              <a:t>, very similar to http transactions</a:t>
            </a:r>
          </a:p>
          <a:p>
            <a:endParaRPr lang="en-US" baseline="0" dirty="0"/>
          </a:p>
          <a:p>
            <a:r>
              <a:rPr lang="en-US" baseline="0" dirty="0"/>
              <a:t>you can filter the requests to get a subset of the data</a:t>
            </a:r>
          </a:p>
          <a:p>
            <a:endParaRPr lang="en-US" baseline="0" dirty="0"/>
          </a:p>
          <a:p>
            <a:r>
              <a:rPr lang="en-US" baseline="0" dirty="0"/>
              <a:t>What do you want to do if you do configuration automation</a:t>
            </a:r>
          </a:p>
          <a:p>
            <a:r>
              <a:rPr lang="en-US" baseline="0" dirty="0"/>
              <a:t>	retrieve </a:t>
            </a:r>
            <a:r>
              <a:rPr lang="en-US" baseline="0" dirty="0" err="1"/>
              <a:t>config</a:t>
            </a:r>
            <a:endParaRPr lang="en-US" baseline="0" dirty="0"/>
          </a:p>
          <a:p>
            <a:r>
              <a:rPr lang="en-US" baseline="0" dirty="0"/>
              <a:t>	edit </a:t>
            </a:r>
            <a:r>
              <a:rPr lang="en-US" baseline="0" dirty="0" err="1"/>
              <a:t>config</a:t>
            </a:r>
            <a:endParaRPr lang="en-US" baseline="0" dirty="0"/>
          </a:p>
          <a:p>
            <a:r>
              <a:rPr lang="en-US" baseline="0" dirty="0"/>
              <a:t>	might want to copy from one place to another</a:t>
            </a:r>
          </a:p>
          <a:p>
            <a:endParaRPr lang="en-US" baseline="0" dirty="0"/>
          </a:p>
          <a:p>
            <a:r>
              <a:rPr lang="en-US" baseline="0" dirty="0"/>
              <a:t>	if </a:t>
            </a:r>
            <a:r>
              <a:rPr lang="en-US" baseline="0" dirty="0" err="1"/>
              <a:t>os</a:t>
            </a:r>
            <a:r>
              <a:rPr lang="en-US" baseline="0" dirty="0"/>
              <a:t> supports it, have the ability to do commit   (IOS XR)</a:t>
            </a:r>
          </a:p>
          <a:p>
            <a:endParaRPr lang="en-US" baseline="0" dirty="0"/>
          </a:p>
          <a:p>
            <a:r>
              <a:rPr lang="en-US" baseline="0" dirty="0"/>
              <a:t>	being able to lock and unlock </a:t>
            </a:r>
            <a:r>
              <a:rPr lang="en-US" baseline="0" dirty="0" err="1"/>
              <a:t>config</a:t>
            </a:r>
            <a:r>
              <a:rPr lang="en-US" baseline="0" dirty="0"/>
              <a:t> so that others can’t make changes while you are</a:t>
            </a:r>
          </a:p>
          <a:p>
            <a:endParaRPr lang="en-US" baseline="0" dirty="0"/>
          </a:p>
          <a:p>
            <a:r>
              <a:rPr lang="en-US" baseline="0" dirty="0"/>
              <a:t>	can also get operational state</a:t>
            </a:r>
          </a:p>
          <a:p>
            <a:r>
              <a:rPr lang="en-US" baseline="0" dirty="0"/>
              <a:t>		can get some state through </a:t>
            </a:r>
            <a:r>
              <a:rPr lang="en-US" baseline="0" dirty="0" err="1"/>
              <a:t>netconf</a:t>
            </a:r>
            <a:endParaRPr lang="en-US" baseline="0" dirty="0"/>
          </a:p>
          <a:p>
            <a:endParaRPr lang="en-US" baseline="0" dirty="0"/>
          </a:p>
          <a:p>
            <a:r>
              <a:rPr lang="en-US" baseline="0" dirty="0"/>
              <a:t>	fairly sophisticated - not simple crud   read/write</a:t>
            </a:r>
          </a:p>
          <a:p>
            <a:endParaRPr lang="en-US" baseline="0" dirty="0"/>
          </a:p>
          <a:p>
            <a:r>
              <a:rPr lang="en-US" baseline="0" dirty="0"/>
              <a:t>	this is not a complete list</a:t>
            </a:r>
          </a:p>
          <a:p>
            <a:endParaRPr lang="en-US" baseline="0" dirty="0"/>
          </a:p>
          <a:p>
            <a:r>
              <a:rPr lang="en-US" baseline="0" dirty="0"/>
              <a:t>	</a:t>
            </a:r>
            <a:r>
              <a:rPr lang="en-US" baseline="0" dirty="0" err="1"/>
              <a:t>Netconf</a:t>
            </a:r>
            <a:r>
              <a:rPr lang="en-US" baseline="0" dirty="0"/>
              <a:t> also takes into account the notion of different data stores</a:t>
            </a:r>
          </a:p>
          <a:p>
            <a:r>
              <a:rPr lang="en-US" baseline="0" dirty="0"/>
              <a:t>		</a:t>
            </a:r>
            <a:r>
              <a:rPr lang="en-US" baseline="0" dirty="0" err="1"/>
              <a:t>runnign</a:t>
            </a:r>
            <a:r>
              <a:rPr lang="en-US" baseline="0" dirty="0"/>
              <a:t> </a:t>
            </a:r>
            <a:r>
              <a:rPr lang="en-US" baseline="0" dirty="0" err="1"/>
              <a:t>config</a:t>
            </a:r>
            <a:endParaRPr lang="en-US" baseline="0" dirty="0"/>
          </a:p>
          <a:p>
            <a:r>
              <a:rPr lang="en-US" baseline="0" dirty="0"/>
              <a:t>		startup </a:t>
            </a:r>
            <a:r>
              <a:rPr lang="en-US" baseline="0" dirty="0" err="1"/>
              <a:t>config</a:t>
            </a:r>
            <a:endParaRPr lang="en-US" baseline="0" dirty="0"/>
          </a:p>
          <a:p>
            <a:r>
              <a:rPr lang="en-US" baseline="0" dirty="0"/>
              <a:t>		ftp /  from a </a:t>
            </a:r>
            <a:r>
              <a:rPr lang="en-US" baseline="0" dirty="0" err="1"/>
              <a:t>url</a:t>
            </a:r>
            <a:endParaRPr lang="en-US" baseline="0" dirty="0"/>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20</a:t>
            </a:fld>
            <a:endParaRPr lang="en-US"/>
          </a:p>
        </p:txBody>
      </p:sp>
    </p:spTree>
    <p:extLst>
      <p:ext uri="{BB962C8B-B14F-4D97-AF65-F5344CB8AC3E}">
        <p14:creationId xmlns:p14="http://schemas.microsoft.com/office/powerpoint/2010/main" val="82143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Here is a specific</a:t>
            </a:r>
            <a:r>
              <a:rPr lang="en-US" baseline="0" dirty="0"/>
              <a:t> get-</a:t>
            </a:r>
            <a:r>
              <a:rPr lang="en-US" baseline="0" dirty="0" err="1"/>
              <a:t>config</a:t>
            </a:r>
            <a:r>
              <a:rPr lang="en-US" baseline="0" dirty="0"/>
              <a:t> message to the box – you can see we are asking for running-</a:t>
            </a:r>
            <a:r>
              <a:rPr lang="en-US" baseline="0" dirty="0" err="1"/>
              <a:t>config</a:t>
            </a:r>
            <a:r>
              <a:rPr lang="en-US" baseline="0" dirty="0"/>
              <a:t> and filtering on an interface gig 0</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21</a:t>
            </a:fld>
            <a:endParaRPr lang="en-US" dirty="0"/>
          </a:p>
        </p:txBody>
      </p:sp>
    </p:spTree>
    <p:extLst>
      <p:ext uri="{BB962C8B-B14F-4D97-AF65-F5344CB8AC3E}">
        <p14:creationId xmlns:p14="http://schemas.microsoft.com/office/powerpoint/2010/main" val="197170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response as</a:t>
            </a:r>
            <a:r>
              <a:rPr lang="en-US" baseline="0" dirty="0"/>
              <a:t> received, but take a close look, do you know the cli counterpart?...</a:t>
            </a:r>
          </a:p>
          <a:p>
            <a:r>
              <a:rPr lang="en-US" baseline="0" dirty="0"/>
              <a:t>Show run </a:t>
            </a:r>
            <a:r>
              <a:rPr lang="en-US" baseline="0" dirty="0" err="1"/>
              <a:t>int</a:t>
            </a:r>
            <a:endParaRPr lang="en-US" baseline="0" dirty="0"/>
          </a:p>
          <a:p>
            <a:r>
              <a:rPr lang="en-US" baseline="0" dirty="0"/>
              <a:t>Also notice the payload between this slide and the next edit-</a:t>
            </a:r>
            <a:r>
              <a:rPr lang="en-US" baseline="0" dirty="0" err="1"/>
              <a:t>config</a:t>
            </a:r>
            <a:r>
              <a:rPr lang="en-US" baseline="0" dirty="0"/>
              <a:t>?</a:t>
            </a:r>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22</a:t>
            </a:fld>
            <a:endParaRPr lang="en-US" dirty="0"/>
          </a:p>
        </p:txBody>
      </p:sp>
    </p:spTree>
    <p:extLst>
      <p:ext uri="{BB962C8B-B14F-4D97-AF65-F5344CB8AC3E}">
        <p14:creationId xmlns:p14="http://schemas.microsoft.com/office/powerpoint/2010/main" val="84910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get-</a:t>
            </a:r>
            <a:r>
              <a:rPr lang="en-US" dirty="0" err="1"/>
              <a:t>config</a:t>
            </a:r>
            <a:r>
              <a:rPr lang="en-US" dirty="0"/>
              <a:t> is the framework</a:t>
            </a:r>
            <a:r>
              <a:rPr lang="en-US" baseline="0" dirty="0"/>
              <a:t> to edit your </a:t>
            </a:r>
            <a:r>
              <a:rPr lang="en-US" baseline="0" dirty="0" err="1"/>
              <a:t>config</a:t>
            </a:r>
            <a:endParaRPr lang="en-US" baseline="0" dirty="0"/>
          </a:p>
          <a:p>
            <a:endParaRPr lang="en-US" baseline="0" dirty="0"/>
          </a:p>
          <a:p>
            <a:r>
              <a:rPr lang="en-US" baseline="0" dirty="0"/>
              <a:t>Easy SW interface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23</a:t>
            </a:fld>
            <a:endParaRPr lang="en-US" dirty="0"/>
          </a:p>
        </p:txBody>
      </p:sp>
    </p:spTree>
    <p:extLst>
      <p:ext uri="{BB962C8B-B14F-4D97-AF65-F5344CB8AC3E}">
        <p14:creationId xmlns:p14="http://schemas.microsoft.com/office/powerpoint/2010/main" val="1587938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Ther</a:t>
            </a:r>
            <a:r>
              <a:rPr lang="en-US" baseline="0" dirty="0"/>
              <a:t>e is no grey area on whether the command was received </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24</a:t>
            </a:fld>
            <a:endParaRPr lang="en-US" dirty="0"/>
          </a:p>
        </p:txBody>
      </p:sp>
    </p:spTree>
    <p:extLst>
      <p:ext uri="{BB962C8B-B14F-4D97-AF65-F5344CB8AC3E}">
        <p14:creationId xmlns:p14="http://schemas.microsoft.com/office/powerpoint/2010/main" val="899631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data in</a:t>
            </a:r>
            <a:r>
              <a:rPr lang="en-US" baseline="0" dirty="0"/>
              <a:t> edit rolls back the whole transaction</a:t>
            </a:r>
          </a:p>
          <a:p>
            <a:endParaRPr lang="en-US" baseline="0" dirty="0"/>
          </a:p>
          <a:p>
            <a:r>
              <a:rPr lang="en-US" baseline="0" dirty="0"/>
              <a:t>Notice the description was changed as well, however the </a:t>
            </a:r>
            <a:r>
              <a:rPr lang="en-US" baseline="0" dirty="0" err="1"/>
              <a:t>transations</a:t>
            </a:r>
            <a:r>
              <a:rPr lang="en-US" baseline="0" dirty="0"/>
              <a:t> are all or none.  In this case no changes in the transaction will apply </a:t>
            </a:r>
          </a:p>
          <a:p>
            <a:endParaRPr lang="en-US" baseline="0" dirty="0"/>
          </a:p>
          <a:p>
            <a:r>
              <a:rPr lang="en-US" baseline="0" dirty="0"/>
              <a:t>How would a </a:t>
            </a:r>
            <a:r>
              <a:rPr lang="en-US" baseline="0" dirty="0" err="1"/>
              <a:t>Cli</a:t>
            </a:r>
            <a:r>
              <a:rPr lang="en-US" baseline="0" dirty="0"/>
              <a:t> any error in the middle of the script react?  Not good, gives unknown outcome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25</a:t>
            </a:fld>
            <a:endParaRPr lang="en-US" dirty="0"/>
          </a:p>
        </p:txBody>
      </p:sp>
    </p:spTree>
    <p:extLst>
      <p:ext uri="{BB962C8B-B14F-4D97-AF65-F5344CB8AC3E}">
        <p14:creationId xmlns:p14="http://schemas.microsoft.com/office/powerpoint/2010/main" val="1615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will have computer</a:t>
            </a:r>
            <a:r>
              <a:rPr lang="en-US" baseline="0" dirty="0"/>
              <a:t> with </a:t>
            </a:r>
            <a:r>
              <a:rPr lang="en-US" baseline="0" dirty="0" err="1"/>
              <a:t>Anyconnect</a:t>
            </a:r>
            <a:r>
              <a:rPr lang="en-US" baseline="0" dirty="0"/>
              <a:t> to </a:t>
            </a:r>
            <a:r>
              <a:rPr lang="en-US" baseline="0" dirty="0" err="1"/>
              <a:t>dcloud</a:t>
            </a:r>
            <a:r>
              <a:rPr lang="en-US" baseline="0" dirty="0"/>
              <a:t> instance with IOSXR, IOSXE, IOS, NXOS, ASA devices.</a:t>
            </a:r>
          </a:p>
          <a:p>
            <a:endParaRPr lang="en-US" baseline="0" dirty="0"/>
          </a:p>
          <a:p>
            <a:r>
              <a:rPr lang="en-US" baseline="0" dirty="0"/>
              <a:t>Try out simple </a:t>
            </a:r>
            <a:r>
              <a:rPr lang="en-US" baseline="0" dirty="0" err="1"/>
              <a:t>ansible</a:t>
            </a:r>
            <a:r>
              <a:rPr lang="en-US" baseline="0" dirty="0"/>
              <a:t> core network modules for IOS/IOSXE/IOSXR/NXOS, and </a:t>
            </a:r>
            <a:r>
              <a:rPr lang="en-US" baseline="0" dirty="0" err="1"/>
              <a:t>asa-api</a:t>
            </a:r>
            <a:endParaRPr lang="en-US" baseline="0" dirty="0"/>
          </a:p>
          <a:p>
            <a:endParaRPr lang="en-US" baseline="0" dirty="0"/>
          </a:p>
          <a:p>
            <a:r>
              <a:rPr lang="en-US" baseline="0" dirty="0"/>
              <a:t>Clients need </a:t>
            </a:r>
          </a:p>
          <a:p>
            <a:r>
              <a:rPr lang="en-US" baseline="0" dirty="0"/>
              <a:t>Python, </a:t>
            </a:r>
            <a:r>
              <a:rPr lang="en-US" baseline="0" dirty="0" err="1"/>
              <a:t>ansible</a:t>
            </a:r>
            <a:r>
              <a:rPr lang="en-US" baseline="0" dirty="0"/>
              <a:t>, </a:t>
            </a:r>
            <a:r>
              <a:rPr lang="en-US" baseline="0" dirty="0" err="1"/>
              <a:t>pycsco</a:t>
            </a:r>
            <a:r>
              <a:rPr lang="en-US" baseline="0" dirty="0"/>
              <a:t>, </a:t>
            </a:r>
            <a:r>
              <a:rPr lang="en-US" baseline="0" dirty="0" err="1"/>
              <a:t>pyiosxr</a:t>
            </a:r>
            <a:r>
              <a:rPr lang="en-US" baseline="0" dirty="0"/>
              <a:t>, </a:t>
            </a:r>
            <a:r>
              <a:rPr lang="en-US" baseline="0" dirty="0" err="1"/>
              <a:t>netmiko</a:t>
            </a:r>
            <a:r>
              <a:rPr lang="en-US" baseline="0" dirty="0"/>
              <a:t> from pip</a:t>
            </a:r>
          </a:p>
          <a:p>
            <a:r>
              <a:rPr lang="en-US" baseline="0" dirty="0" err="1"/>
              <a:t>Git</a:t>
            </a:r>
            <a:r>
              <a:rPr lang="en-US" baseline="0" dirty="0"/>
              <a:t> pull </a:t>
            </a:r>
            <a:r>
              <a:rPr lang="en-US" baseline="0" dirty="0" err="1"/>
              <a:t>asa-api</a:t>
            </a:r>
            <a:r>
              <a:rPr lang="en-US" baseline="0" dirty="0"/>
              <a:t>, </a:t>
            </a:r>
          </a:p>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a:t>
            </a:fld>
            <a:endParaRPr lang="en-US" dirty="0">
              <a:solidFill>
                <a:prstClr val="black"/>
              </a:solidFill>
            </a:endParaRPr>
          </a:p>
        </p:txBody>
      </p:sp>
      <p:sp>
        <p:nvSpPr>
          <p:cNvPr id="8" name="Date Placeholder 7"/>
          <p:cNvSpPr>
            <a:spLocks noGrp="1"/>
          </p:cNvSpPr>
          <p:nvPr>
            <p:ph type="dt" idx="11"/>
          </p:nvPr>
        </p:nvSpPr>
        <p:spPr/>
        <p:txBody>
          <a:bodyPr/>
          <a:lstStyle/>
          <a:p>
            <a:fld id="{2F8329D0-F0AB-6844-82A3-BCAA4DFE6CD1}" type="datetime1">
              <a:rPr lang="en-US" smtClean="0"/>
              <a:t>2/14/17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22106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And here is the response of our failed edit</a:t>
            </a:r>
          </a:p>
          <a:p>
            <a:pPr marL="0" marR="0" indent="0" algn="l" defTabSz="911466" rtl="0" eaLnBrk="1" fontAlgn="auto" latinLnBrk="0" hangingPunct="1">
              <a:lnSpc>
                <a:spcPct val="100000"/>
              </a:lnSpc>
              <a:spcBef>
                <a:spcPts val="0"/>
              </a:spcBef>
              <a:spcAft>
                <a:spcPts val="0"/>
              </a:spcAft>
              <a:buClrTx/>
              <a:buSzTx/>
              <a:buFontTx/>
              <a:buNone/>
              <a:tabLst/>
              <a:defRPr/>
            </a:pPr>
            <a:endParaRPr lang="en-US" dirty="0"/>
          </a:p>
          <a:p>
            <a:pPr marL="0" marR="0" indent="0" algn="l" defTabSz="911466" rtl="0" eaLnBrk="1" fontAlgn="auto" latinLnBrk="0" hangingPunct="1">
              <a:lnSpc>
                <a:spcPct val="100000"/>
              </a:lnSpc>
              <a:spcBef>
                <a:spcPts val="0"/>
              </a:spcBef>
              <a:spcAft>
                <a:spcPts val="0"/>
              </a:spcAft>
              <a:buClrTx/>
              <a:buSzTx/>
              <a:buFontTx/>
              <a:buNone/>
              <a:tabLst/>
              <a:defRPr/>
            </a:pPr>
            <a:r>
              <a:rPr lang="en-US" dirty="0"/>
              <a:t>the entire transaction</a:t>
            </a:r>
            <a:r>
              <a:rPr lang="en-US" baseline="0" dirty="0"/>
              <a:t> is nullified.</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26</a:t>
            </a:fld>
            <a:endParaRPr lang="en-US" dirty="0"/>
          </a:p>
        </p:txBody>
      </p:sp>
    </p:spTree>
    <p:extLst>
      <p:ext uri="{BB962C8B-B14F-4D97-AF65-F5344CB8AC3E}">
        <p14:creationId xmlns:p14="http://schemas.microsoft.com/office/powerpoint/2010/main" val="583123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capability discovery as part of the initial handshake</a:t>
            </a:r>
            <a:r>
              <a:rPr lang="en-US" baseline="0" dirty="0"/>
              <a:t> with the device, you can even download the models the device supports to take a </a:t>
            </a:r>
            <a:r>
              <a:rPr lang="en-US" baseline="0" dirty="0" err="1"/>
              <a:t>sloce</a:t>
            </a:r>
            <a:r>
              <a:rPr lang="en-US" baseline="0" dirty="0"/>
              <a:t> look at your options</a:t>
            </a:r>
            <a:endParaRPr lang="en-US" dirty="0"/>
          </a:p>
          <a:p>
            <a:endParaRPr lang="en-US" dirty="0"/>
          </a:p>
          <a:p>
            <a:r>
              <a:rPr lang="en-US" dirty="0" err="1"/>
              <a:t>Transations</a:t>
            </a:r>
            <a:r>
              <a:rPr lang="en-US" baseline="0" dirty="0"/>
              <a:t> – all or nothing.  There is also a concept of confirmed </a:t>
            </a:r>
            <a:r>
              <a:rPr lang="en-US" baseline="0" dirty="0" err="1"/>
              <a:t>commmit</a:t>
            </a:r>
            <a:r>
              <a:rPr lang="en-US" baseline="0" dirty="0"/>
              <a:t> where even save a properly formatted bad </a:t>
            </a:r>
            <a:r>
              <a:rPr lang="en-US" baseline="0" dirty="0" err="1"/>
              <a:t>config</a:t>
            </a:r>
            <a:r>
              <a:rPr lang="en-US" baseline="0" dirty="0"/>
              <a:t> change will rollback without a confirmed commit message</a:t>
            </a:r>
          </a:p>
          <a:p>
            <a:endParaRPr lang="en-US" baseline="0" dirty="0"/>
          </a:p>
          <a:p>
            <a:r>
              <a:rPr lang="en-US" baseline="0" dirty="0"/>
              <a:t>Notification of success of intent</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29</a:t>
            </a:fld>
            <a:endParaRPr lang="en-US" dirty="0"/>
          </a:p>
        </p:txBody>
      </p:sp>
    </p:spTree>
    <p:extLst>
      <p:ext uri="{BB962C8B-B14F-4D97-AF65-F5344CB8AC3E}">
        <p14:creationId xmlns:p14="http://schemas.microsoft.com/office/powerpoint/2010/main" val="198560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30</a:t>
            </a:fld>
            <a:endParaRPr lang="en-US" dirty="0">
              <a:solidFill>
                <a:prstClr val="black"/>
              </a:solidFill>
            </a:endParaRPr>
          </a:p>
        </p:txBody>
      </p:sp>
      <p:sp>
        <p:nvSpPr>
          <p:cNvPr id="8" name="Date Placeholder 7"/>
          <p:cNvSpPr>
            <a:spLocks noGrp="1"/>
          </p:cNvSpPr>
          <p:nvPr>
            <p:ph type="dt" idx="11"/>
          </p:nvPr>
        </p:nvSpPr>
        <p:spPr/>
        <p:txBody>
          <a:bodyPr/>
          <a:lstStyle/>
          <a:p>
            <a:fld id="{54BD031F-0646-0748-9111-FDE3249CDAC8}" type="datetime1">
              <a:rPr lang="en-US" smtClean="0"/>
              <a:t>2/14/17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082403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a:t>
            </a:r>
            <a:r>
              <a:rPr lang="en-US" baseline="0" dirty="0"/>
              <a:t> Networking configuration as a set of structured variables. YAML above.</a:t>
            </a:r>
          </a:p>
          <a:p>
            <a:r>
              <a:rPr lang="en-US" baseline="0" dirty="0"/>
              <a:t>This is fully abstracted variable skeleton. How it gets pushed no longer matters.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168DA3D3-388E-2F4E-9905-8812DE7715A3}" type="datetime1">
              <a:rPr lang="en-US" smtClean="0"/>
              <a:t>2/14/17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32</a:t>
            </a:fld>
            <a:endParaRPr lang="en-US" dirty="0"/>
          </a:p>
        </p:txBody>
      </p:sp>
    </p:spTree>
    <p:extLst>
      <p:ext uri="{BB962C8B-B14F-4D97-AF65-F5344CB8AC3E}">
        <p14:creationId xmlns:p14="http://schemas.microsoft.com/office/powerpoint/2010/main" val="1971274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FFD6E1A7-8CED-1649-A025-5D95DE931376}"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33</a:t>
            </a:fld>
            <a:endParaRPr lang="en-US"/>
          </a:p>
        </p:txBody>
      </p:sp>
    </p:spTree>
    <p:extLst>
      <p:ext uri="{BB962C8B-B14F-4D97-AF65-F5344CB8AC3E}">
        <p14:creationId xmlns:p14="http://schemas.microsoft.com/office/powerpoint/2010/main" val="1418505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37</a:t>
            </a:fld>
            <a:endParaRPr lang="en-US">
              <a:solidFill>
                <a:prstClr val="black"/>
              </a:solidFill>
            </a:endParaRPr>
          </a:p>
        </p:txBody>
      </p:sp>
      <p:sp>
        <p:nvSpPr>
          <p:cNvPr id="7" name="Date Placeholder 6"/>
          <p:cNvSpPr>
            <a:spLocks noGrp="1"/>
          </p:cNvSpPr>
          <p:nvPr>
            <p:ph type="dt" idx="11"/>
          </p:nvPr>
        </p:nvSpPr>
        <p:spPr/>
        <p:txBody>
          <a:bodyPr/>
          <a:lstStyle/>
          <a:p>
            <a:fld id="{4997FE23-F7E8-1A47-833C-75CB81EDB742}" type="datetime1">
              <a:rPr lang="en-US" smtClean="0"/>
              <a:t>2/14/17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4153672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38</a:t>
            </a:fld>
            <a:endParaRPr lang="en-US">
              <a:solidFill>
                <a:prstClr val="black"/>
              </a:solidFill>
            </a:endParaRPr>
          </a:p>
        </p:txBody>
      </p:sp>
      <p:sp>
        <p:nvSpPr>
          <p:cNvPr id="7" name="Date Placeholder 6"/>
          <p:cNvSpPr>
            <a:spLocks noGrp="1"/>
          </p:cNvSpPr>
          <p:nvPr>
            <p:ph type="dt" idx="11"/>
          </p:nvPr>
        </p:nvSpPr>
        <p:spPr/>
        <p:txBody>
          <a:bodyPr/>
          <a:lstStyle/>
          <a:p>
            <a:fld id="{BF628BD8-D72A-DA4F-8B6C-E7609558EAA3}" type="datetime1">
              <a:rPr lang="en-US" smtClean="0"/>
              <a:t>2/14/17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164421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FC837729-6E7D-734E-9AB2-607377F01AE3}"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39</a:t>
            </a:fld>
            <a:endParaRPr lang="en-US"/>
          </a:p>
        </p:txBody>
      </p:sp>
    </p:spTree>
    <p:extLst>
      <p:ext uri="{BB962C8B-B14F-4D97-AF65-F5344CB8AC3E}">
        <p14:creationId xmlns:p14="http://schemas.microsoft.com/office/powerpoint/2010/main" val="1978554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29FAD906-29AC-E24F-BC92-EDD6B2A2AEDE}"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41</a:t>
            </a:fld>
            <a:endParaRPr lang="en-US"/>
          </a:p>
        </p:txBody>
      </p:sp>
    </p:spTree>
    <p:extLst>
      <p:ext uri="{BB962C8B-B14F-4D97-AF65-F5344CB8AC3E}">
        <p14:creationId xmlns:p14="http://schemas.microsoft.com/office/powerpoint/2010/main" val="18843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a:t>
            </a:fld>
            <a:endParaRPr lang="en-US">
              <a:solidFill>
                <a:prstClr val="black"/>
              </a:solidFill>
            </a:endParaRPr>
          </a:p>
        </p:txBody>
      </p:sp>
      <p:sp>
        <p:nvSpPr>
          <p:cNvPr id="8" name="Date Placeholder 7"/>
          <p:cNvSpPr>
            <a:spLocks noGrp="1"/>
          </p:cNvSpPr>
          <p:nvPr>
            <p:ph type="dt" idx="11"/>
          </p:nvPr>
        </p:nvSpPr>
        <p:spPr/>
        <p:txBody>
          <a:bodyPr/>
          <a:lstStyle/>
          <a:p>
            <a:fld id="{740C101D-9933-5A42-A0BC-6882667D48F5}" type="datetime1">
              <a:rPr lang="en-US" smtClean="0"/>
              <a:t>2/14/17</a:t>
            </a:fld>
            <a:endParaRPr lang="en-US"/>
          </a:p>
        </p:txBody>
      </p:sp>
      <p:sp>
        <p:nvSpPr>
          <p:cNvPr id="9" name="Header Placeholder 8"/>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65827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something that is ...</a:t>
            </a:r>
          </a:p>
          <a:p>
            <a:r>
              <a:rPr lang="en-US" dirty="0"/>
              <a:t>efficient - it has to save time, not just for fun</a:t>
            </a:r>
          </a:p>
          <a:p>
            <a:r>
              <a:rPr lang="en-US" dirty="0"/>
              <a:t>repeatable - repeat the process and expect a</a:t>
            </a:r>
            <a:r>
              <a:rPr lang="en-US" baseline="0" dirty="0"/>
              <a:t> similar result</a:t>
            </a:r>
            <a:r>
              <a:rPr lang="en-US" dirty="0"/>
              <a:t> if there are minor changes or I want to run again and take advantage of </a:t>
            </a:r>
            <a:r>
              <a:rPr lang="en-US" dirty="0" err="1"/>
              <a:t>idempotency</a:t>
            </a:r>
            <a:endParaRPr lang="en-US" dirty="0"/>
          </a:p>
          <a:p>
            <a:r>
              <a:rPr lang="en-US" dirty="0"/>
              <a:t>reusable - the same framework </a:t>
            </a:r>
            <a:r>
              <a:rPr lang="en-US" dirty="0" err="1"/>
              <a:t>Im</a:t>
            </a:r>
            <a:r>
              <a:rPr lang="en-US" dirty="0"/>
              <a:t> using for routers I want to use for switches or even servers</a:t>
            </a:r>
          </a:p>
          <a:p>
            <a:r>
              <a:rPr lang="en-US" dirty="0"/>
              <a:t>observable - logging and output data to validate and audit</a:t>
            </a:r>
          </a:p>
          <a:p>
            <a:r>
              <a:rPr lang="en-US" dirty="0"/>
              <a:t>revision controlled - a central repo for code to share and collaborate (</a:t>
            </a:r>
            <a:r>
              <a:rPr lang="en-US" dirty="0" err="1"/>
              <a:t>git</a:t>
            </a:r>
            <a:r>
              <a:rPr lang="en-US" dirty="0"/>
              <a:t>, </a:t>
            </a:r>
            <a:r>
              <a:rPr lang="en-US" dirty="0" err="1"/>
              <a:t>gerrit</a:t>
            </a:r>
            <a:r>
              <a:rPr lang="en-US" dirty="0"/>
              <a:t>, </a:t>
            </a:r>
            <a:r>
              <a:rPr lang="en-US" dirty="0" err="1"/>
              <a:t>cvs</a:t>
            </a:r>
            <a:r>
              <a:rPr lang="en-US" dirty="0"/>
              <a:t>, </a:t>
            </a:r>
            <a:r>
              <a:rPr lang="en-US" dirty="0" err="1"/>
              <a:t>etc</a:t>
            </a:r>
            <a:r>
              <a:rPr lang="en-US" dirty="0"/>
              <a:t>)</a:t>
            </a:r>
          </a:p>
          <a:p>
            <a:r>
              <a:rPr lang="en-US" dirty="0"/>
              <a:t>standard - I want an industry backed product or tool that is going to be there for a while and that I can leverage a wide range of developers</a:t>
            </a:r>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63AF13F2-3F22-264E-B111-A79B0EAA752D}"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6</a:t>
            </a:fld>
            <a:endParaRPr lang="en-US"/>
          </a:p>
        </p:txBody>
      </p:sp>
    </p:spTree>
    <p:extLst>
      <p:ext uri="{BB962C8B-B14F-4D97-AF65-F5344CB8AC3E}">
        <p14:creationId xmlns:p14="http://schemas.microsoft.com/office/powerpoint/2010/main" val="125304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permission</a:t>
            </a:r>
            <a:r>
              <a:rPr lang="en-US" baseline="0" dirty="0"/>
              <a:t> from Warren </a:t>
            </a:r>
            <a:r>
              <a:rPr lang="en-US" baseline="0" dirty="0" err="1"/>
              <a:t>Zweigart</a:t>
            </a:r>
            <a:r>
              <a:rPr lang="en-US" baseline="0" dirty="0"/>
              <a:t> &lt;</a:t>
            </a:r>
            <a:r>
              <a:rPr lang="en-US" baseline="0" dirty="0" err="1"/>
              <a:t>wzweigart@ansible.com</a:t>
            </a:r>
            <a:r>
              <a:rPr lang="en-US" baseline="0" dirty="0"/>
              <a:t>&gt;</a:t>
            </a:r>
          </a:p>
          <a:p>
            <a:endParaRPr lang="en-US" baseline="0" dirty="0"/>
          </a:p>
          <a:p>
            <a:r>
              <a:rPr lang="en-US" sz="900" u="sng" kern="1200" dirty="0">
                <a:solidFill>
                  <a:schemeClr val="tx1"/>
                </a:solidFill>
                <a:latin typeface="+mn-lt"/>
                <a:ea typeface="+mn-ea"/>
                <a:cs typeface="+mn-cs"/>
              </a:rPr>
              <a:t>https://</a:t>
            </a:r>
            <a:r>
              <a:rPr lang="en-US" sz="900" u="sng" kern="1200" dirty="0" err="1">
                <a:solidFill>
                  <a:schemeClr val="tx1"/>
                </a:solidFill>
                <a:latin typeface="+mn-lt"/>
                <a:ea typeface="+mn-ea"/>
                <a:cs typeface="+mn-cs"/>
              </a:rPr>
              <a:t>www.ansible.com</a:t>
            </a:r>
            <a:r>
              <a:rPr lang="en-US" sz="900" u="sng" kern="1200" dirty="0">
                <a:solidFill>
                  <a:schemeClr val="tx1"/>
                </a:solidFill>
                <a:latin typeface="+mn-lt"/>
                <a:ea typeface="+mn-ea"/>
                <a:cs typeface="+mn-cs"/>
              </a:rPr>
              <a:t>/logos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60648098-7141-624A-9D30-3B70283D9D2E}"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7</a:t>
            </a:fld>
            <a:endParaRPr lang="en-US"/>
          </a:p>
        </p:txBody>
      </p:sp>
    </p:spTree>
    <p:extLst>
      <p:ext uri="{BB962C8B-B14F-4D97-AF65-F5344CB8AC3E}">
        <p14:creationId xmlns:p14="http://schemas.microsoft.com/office/powerpoint/2010/main" val="41195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Agentless- we cant load an</a:t>
            </a:r>
            <a:r>
              <a:rPr lang="en-US" baseline="0" dirty="0"/>
              <a:t> agent on most network devices</a:t>
            </a:r>
          </a:p>
          <a:p>
            <a:r>
              <a:rPr lang="en-US" baseline="0" dirty="0"/>
              <a:t>Server team was already on </a:t>
            </a:r>
            <a:r>
              <a:rPr lang="en-US" baseline="0" dirty="0" err="1"/>
              <a:t>ansible</a:t>
            </a:r>
            <a:r>
              <a:rPr lang="en-US" baseline="0" dirty="0"/>
              <a:t> for deployment and </a:t>
            </a:r>
          </a:p>
          <a:p>
            <a:r>
              <a:rPr lang="en-US" baseline="0" dirty="0"/>
              <a:t>Represented the </a:t>
            </a:r>
            <a:r>
              <a:rPr lang="en-US" baseline="0" dirty="0" err="1"/>
              <a:t>infrastrucure</a:t>
            </a:r>
            <a:r>
              <a:rPr lang="en-US" baseline="0" dirty="0"/>
              <a:t> as code – maintain the </a:t>
            </a:r>
            <a:r>
              <a:rPr lang="en-US" baseline="0" dirty="0" err="1"/>
              <a:t>yaml</a:t>
            </a:r>
            <a:r>
              <a:rPr lang="en-US" baseline="0" dirty="0"/>
              <a:t> and deploy via playbooks</a:t>
            </a:r>
          </a:p>
          <a:p>
            <a:r>
              <a:rPr lang="en-US" baseline="0" dirty="0"/>
              <a:t>Simple – can spin up users and developers in days or weeks</a:t>
            </a:r>
          </a:p>
          <a:p>
            <a:r>
              <a:rPr lang="en-US" baseline="0" dirty="0"/>
              <a:t>Community – there are modules for nearly everything you could need</a:t>
            </a:r>
          </a:p>
          <a:p>
            <a:r>
              <a:rPr lang="en-US" baseline="0" dirty="0"/>
              <a:t>Modular – chop up, add, remove, whatever its all open source</a:t>
            </a:r>
          </a:p>
          <a:p>
            <a:r>
              <a:rPr lang="en-US" baseline="0" dirty="0"/>
              <a:t>Leverage languages – python, </a:t>
            </a:r>
            <a:r>
              <a:rPr lang="en-US" baseline="0" dirty="0" err="1"/>
              <a:t>perl</a:t>
            </a:r>
            <a:r>
              <a:rPr lang="en-US" baseline="0" dirty="0"/>
              <a:t>, ruby, </a:t>
            </a:r>
            <a:r>
              <a:rPr lang="en-US" baseline="0" dirty="0" err="1"/>
              <a:t>tcl</a:t>
            </a:r>
            <a:r>
              <a:rPr lang="en-US" baseline="0" dirty="0"/>
              <a:t>, bash, whatever the endpoint can execute and return values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0241B0A8-53FA-5F40-ACCE-8424CC2C2C63}"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8</a:t>
            </a:fld>
            <a:endParaRPr lang="en-US"/>
          </a:p>
        </p:txBody>
      </p:sp>
    </p:spTree>
    <p:extLst>
      <p:ext uri="{BB962C8B-B14F-4D97-AF65-F5344CB8AC3E}">
        <p14:creationId xmlns:p14="http://schemas.microsoft.com/office/powerpoint/2010/main" val="632134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smtClean="0">
                <a:solidFill>
                  <a:schemeClr val="tx1"/>
                </a:solidFill>
                <a:effectLst/>
                <a:latin typeface="+mn-lt"/>
                <a:ea typeface="+mn-ea"/>
                <a:cs typeface="+mn-cs"/>
              </a:rPr>
              <a:t>Hosts:</a:t>
            </a:r>
            <a:r>
              <a:rPr lang="en-US" sz="900" b="0" i="0" kern="1200" dirty="0" smtClean="0">
                <a:solidFill>
                  <a:schemeClr val="tx1"/>
                </a:solidFill>
                <a:effectLst/>
                <a:latin typeface="+mn-lt"/>
                <a:ea typeface="+mn-ea"/>
                <a:cs typeface="+mn-cs"/>
              </a:rPr>
              <a:t> Remote machines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manages.</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Groups:</a:t>
            </a:r>
            <a:r>
              <a:rPr lang="en-US" sz="900" b="0" i="0" kern="1200" dirty="0" smtClean="0">
                <a:solidFill>
                  <a:schemeClr val="tx1"/>
                </a:solidFill>
                <a:effectLst/>
                <a:latin typeface="+mn-lt"/>
                <a:ea typeface="+mn-ea"/>
                <a:cs typeface="+mn-cs"/>
              </a:rPr>
              <a:t> Group of hosts assigned to a pool that can be conveniently targeted and managed together.</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Inventory:</a:t>
            </a:r>
            <a:r>
              <a:rPr lang="en-US" sz="900" b="0" i="0" kern="1200" dirty="0" smtClean="0">
                <a:solidFill>
                  <a:schemeClr val="tx1"/>
                </a:solidFill>
                <a:effectLst/>
                <a:latin typeface="+mn-lt"/>
                <a:ea typeface="+mn-ea"/>
                <a:cs typeface="+mn-cs"/>
              </a:rPr>
              <a:t> File describing the Hosts and Groups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Modules:</a:t>
            </a:r>
            <a:r>
              <a:rPr lang="en-US" sz="900" b="0" i="0" kern="1200" dirty="0" smtClean="0">
                <a:solidFill>
                  <a:schemeClr val="tx1"/>
                </a:solidFill>
                <a:effectLst/>
                <a:latin typeface="+mn-lt"/>
                <a:ea typeface="+mn-ea"/>
                <a:cs typeface="+mn-cs"/>
              </a:rPr>
              <a:t> Modules (also referred to as “task plugins” or “library plugins”) are the components that do the actual work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They are what gets executed in each playbook task.</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Playbooks:</a:t>
            </a:r>
            <a:r>
              <a:rPr lang="en-US" sz="900" b="0" i="0" kern="1200" dirty="0" smtClean="0">
                <a:solidFill>
                  <a:schemeClr val="tx1"/>
                </a:solidFill>
                <a:effectLst/>
                <a:latin typeface="+mn-lt"/>
                <a:ea typeface="+mn-ea"/>
                <a:cs typeface="+mn-cs"/>
              </a:rPr>
              <a:t> A collection of plays which the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Engine orchestrates, configures, administers, or deploys. These playbooks describe the policy to be executed to the host(s). People refer to these playbooks as “design plans” which are designed to be human- readable and are developed in a basic text language called YAML.</a:t>
            </a:r>
          </a:p>
          <a:p>
            <a:endParaRPr lang="en-US" sz="900" b="1" i="1" kern="1200" dirty="0" smtClean="0">
              <a:solidFill>
                <a:schemeClr val="tx1"/>
              </a:solidFill>
              <a:effectLst/>
              <a:latin typeface="+mn-lt"/>
              <a:ea typeface="+mn-ea"/>
              <a:cs typeface="+mn-cs"/>
            </a:endParaRPr>
          </a:p>
          <a:p>
            <a:endParaRPr lang="en-US" sz="900" b="1" i="1" kern="1200" dirty="0" smtClean="0">
              <a:solidFill>
                <a:schemeClr val="tx1"/>
              </a:solidFill>
              <a:effectLst/>
              <a:latin typeface="+mn-lt"/>
              <a:ea typeface="+mn-ea"/>
              <a:cs typeface="+mn-cs"/>
            </a:endParaRPr>
          </a:p>
          <a:p>
            <a:r>
              <a:rPr lang="en-US" sz="900" b="1" i="1" kern="1200" dirty="0" smtClean="0">
                <a:solidFill>
                  <a:schemeClr val="tx1"/>
                </a:solidFill>
                <a:effectLst/>
                <a:latin typeface="+mn-lt"/>
                <a:ea typeface="+mn-ea"/>
                <a:cs typeface="+mn-cs"/>
              </a:rPr>
              <a:t>Key Technical Concepts</a:t>
            </a:r>
          </a:p>
          <a:p>
            <a:r>
              <a:rPr lang="en-US" sz="900" b="1" i="0" kern="1200" dirty="0" smtClean="0">
                <a:solidFill>
                  <a:schemeClr val="tx1"/>
                </a:solidFill>
                <a:effectLst/>
                <a:latin typeface="+mn-lt"/>
                <a:ea typeface="+mn-ea"/>
                <a:cs typeface="+mn-cs"/>
              </a:rPr>
              <a:t>Playbooks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Playbooks specify a list of tasks that are run in sequence across one or more hosts. Each task can also run multiple times with a variable taking a different value. Playbooks are expressed in YAML format.</a:t>
            </a:r>
          </a:p>
          <a:p>
            <a:r>
              <a:rPr lang="en-US" sz="900" b="1" i="0" kern="1200" dirty="0" smtClean="0">
                <a:solidFill>
                  <a:schemeClr val="tx1"/>
                </a:solidFill>
                <a:effectLst/>
                <a:latin typeface="+mn-lt"/>
                <a:ea typeface="+mn-ea"/>
                <a:cs typeface="+mn-cs"/>
              </a:rPr>
              <a:t>Inventory</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Inventory is the representation of information about hosts — what groups a host belongs to, the properties those groups and hosts have. A hierarchy of groups often results.</a:t>
            </a:r>
          </a:p>
          <a:p>
            <a:r>
              <a:rPr lang="en-US" sz="900" b="1" i="0" kern="1200" dirty="0" smtClean="0">
                <a:solidFill>
                  <a:schemeClr val="tx1"/>
                </a:solidFill>
                <a:effectLst/>
                <a:latin typeface="+mn-lt"/>
                <a:ea typeface="+mn-ea"/>
                <a:cs typeface="+mn-cs"/>
              </a:rPr>
              <a:t>Templates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Templates allow you to generate configuration files from values set in various inventory properties. This means that you can store one template in source control that applies to many different environments.</a:t>
            </a:r>
          </a:p>
          <a:p>
            <a:r>
              <a:rPr lang="en-US" sz="900" b="1" i="0" kern="1200" dirty="0" smtClean="0">
                <a:solidFill>
                  <a:schemeClr val="tx1"/>
                </a:solidFill>
                <a:effectLst/>
                <a:latin typeface="+mn-lt"/>
                <a:ea typeface="+mn-ea"/>
                <a:cs typeface="+mn-cs"/>
              </a:rPr>
              <a:t>Roles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Roles are a way to encapsulate common tasks and properties for reuse, if you find yourself writing the same tasks in multiple playbooks, turn them into roles.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E4DBB4EF-C456-3349-B59A-49A4F85765D2}" type="datetime1">
              <a:rPr lang="en-US" smtClean="0"/>
              <a:t>2/14/17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9</a:t>
            </a:fld>
            <a:endParaRPr lang="en-US" dirty="0"/>
          </a:p>
        </p:txBody>
      </p:sp>
    </p:spTree>
    <p:extLst>
      <p:ext uri="{BB962C8B-B14F-4D97-AF65-F5344CB8AC3E}">
        <p14:creationId xmlns:p14="http://schemas.microsoft.com/office/powerpoint/2010/main" val="90335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dirty="0"/>
              <a:t>Likely</a:t>
            </a:r>
            <a:r>
              <a:rPr lang="en-US" baseline="0" dirty="0"/>
              <a:t> will skip</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9D776D18-17D1-DB47-B9DD-B881ECFF7025}" type="datetime1">
              <a:rPr lang="en-US" smtClean="0"/>
              <a:t>2/14/17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13</a:t>
            </a:fld>
            <a:endParaRPr lang="en-US"/>
          </a:p>
        </p:txBody>
      </p:sp>
    </p:spTree>
    <p:extLst>
      <p:ext uri="{BB962C8B-B14F-4D97-AF65-F5344CB8AC3E}">
        <p14:creationId xmlns:p14="http://schemas.microsoft.com/office/powerpoint/2010/main" val="1764760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err="1">
                <a:solidFill>
                  <a:schemeClr val="tx1"/>
                </a:solidFill>
                <a:effectLst/>
                <a:latin typeface="+mn-lt"/>
                <a:ea typeface="ＭＳ Ｐゴシック" charset="0"/>
                <a:cs typeface="ＭＳ Ｐゴシック" charset="0"/>
              </a:rPr>
              <a:t>Cli</a:t>
            </a:r>
            <a:r>
              <a:rPr lang="en-US" sz="1200" b="0" i="0" kern="1200" dirty="0">
                <a:solidFill>
                  <a:schemeClr val="tx1"/>
                </a:solidFill>
                <a:effectLst/>
                <a:latin typeface="+mn-lt"/>
                <a:ea typeface="ＭＳ Ｐゴシック" charset="0"/>
                <a:cs typeface="ＭＳ Ｐゴシック" charset="0"/>
              </a:rPr>
              <a:t> is great,</a:t>
            </a:r>
            <a:r>
              <a:rPr lang="en-US" sz="1200" b="0" i="0" kern="1200" baseline="0" dirty="0">
                <a:solidFill>
                  <a:schemeClr val="tx1"/>
                </a:solidFill>
                <a:effectLst/>
                <a:latin typeface="+mn-lt"/>
                <a:ea typeface="ＭＳ Ｐゴシック" charset="0"/>
                <a:cs typeface="ＭＳ Ｐゴシック" charset="0"/>
              </a:rPr>
              <a:t> I love it and I have established a significant relationship with CLI over the past 20 years.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baseline="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baseline="0" dirty="0">
                <a:solidFill>
                  <a:schemeClr val="tx1"/>
                </a:solidFill>
                <a:effectLst/>
                <a:latin typeface="+mn-lt"/>
                <a:ea typeface="ＭＳ Ｐゴシック" charset="0"/>
                <a:cs typeface="ＭＳ Ｐゴシック" charset="0"/>
              </a:rPr>
              <a:t>However, it </a:t>
            </a:r>
            <a:r>
              <a:rPr lang="en-US" sz="1200" b="0" i="0" kern="1200" baseline="0" dirty="0" err="1">
                <a:solidFill>
                  <a:schemeClr val="tx1"/>
                </a:solidFill>
                <a:effectLst/>
                <a:latin typeface="+mn-lt"/>
                <a:ea typeface="ＭＳ Ｐゴシック" charset="0"/>
                <a:cs typeface="ＭＳ Ｐゴシック" charset="0"/>
              </a:rPr>
              <a:t>doesn</a:t>
            </a:r>
            <a:r>
              <a:rPr lang="uk-UA" sz="1200" b="0" i="0" kern="1200" baseline="0" dirty="0">
                <a:solidFill>
                  <a:schemeClr val="tx1"/>
                </a:solidFill>
                <a:effectLst/>
                <a:latin typeface="+mn-lt"/>
                <a:ea typeface="ＭＳ Ｐゴシック" charset="0"/>
                <a:cs typeface="ＭＳ Ｐゴシック" charset="0"/>
              </a:rPr>
              <a:t>’</a:t>
            </a:r>
            <a:r>
              <a:rPr lang="en-US" sz="1200" b="0" i="0" kern="1200" baseline="0" dirty="0">
                <a:solidFill>
                  <a:schemeClr val="tx1"/>
                </a:solidFill>
                <a:effectLst/>
                <a:latin typeface="+mn-lt"/>
                <a:ea typeface="ＭＳ Ｐゴシック" charset="0"/>
                <a:cs typeface="ＭＳ Ｐゴシック" charset="0"/>
              </a:rPr>
              <a:t>t fit well in the machine world.</a:t>
            </a: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296243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hyperlink" Target="http://ciscolive.com/Online" TargetMode="External"/><Relationship Id="rId5" Type="http://schemas.openxmlformats.org/officeDocument/2006/relationships/hyperlink" Target="http://ciscolive.com/us" TargetMode="External"/><Relationship Id="rId1" Type="http://schemas.openxmlformats.org/officeDocument/2006/relationships/slideMaster" Target="../slideMasters/slideMaster1.xml"/><Relationship Id="rId2" Type="http://schemas.openxmlformats.org/officeDocument/2006/relationships/hyperlink" Target="CiscoLive.com/Online"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6982" y="3932215"/>
            <a:ext cx="2678250" cy="356616"/>
          </a:xfrm>
          <a:prstGeom prst="rect">
            <a:avLst/>
          </a:prstGeom>
          <a:ln>
            <a:noFill/>
          </a:ln>
        </p:spPr>
      </p:pic>
      <p:pic>
        <p:nvPicPr>
          <p:cNvPr id="6"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43430" y="1018903"/>
            <a:ext cx="4637429" cy="3091619"/>
          </a:xfrm>
          <a:prstGeom prst="rect">
            <a:avLst/>
          </a:prstGeom>
        </p:spPr>
      </p:pic>
    </p:spTree>
    <p:extLst>
      <p:ext uri="{BB962C8B-B14F-4D97-AF65-F5344CB8AC3E}">
        <p14:creationId xmlns:p14="http://schemas.microsoft.com/office/powerpoint/2010/main" val="130383771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13" name="Content Placeholder 4"/>
          <p:cNvSpPr>
            <a:spLocks noGrp="1"/>
          </p:cNvSpPr>
          <p:nvPr>
            <p:ph sz="quarter" idx="11"/>
          </p:nvPr>
        </p:nvSpPr>
        <p:spPr>
          <a:xfrm>
            <a:off x="356616" y="1241425"/>
            <a:ext cx="4069080" cy="30978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5"/>
          <p:cNvSpPr>
            <a:spLocks noGrp="1"/>
          </p:cNvSpPr>
          <p:nvPr>
            <p:ph type="body" sz="quarter" idx="12"/>
          </p:nvPr>
        </p:nvSpPr>
        <p:spPr>
          <a:xfrm>
            <a:off x="356616" y="819150"/>
            <a:ext cx="8513064" cy="381000"/>
          </a:xfrm>
        </p:spPr>
        <p:txBody>
          <a:bodyPr/>
          <a:lstStyle>
            <a:lvl1pPr marL="1785" indent="0">
              <a:buNone/>
              <a:defRPr>
                <a:solidFill>
                  <a:schemeClr val="tx1"/>
                </a:solidFill>
              </a:defRPr>
            </a:lvl1pPr>
          </a:lstStyle>
          <a:p>
            <a:pPr lvl="0"/>
            <a:r>
              <a:rPr lang="en-US"/>
              <a:t>Click to edit Master text styles</a:t>
            </a:r>
          </a:p>
        </p:txBody>
      </p:sp>
      <p:sp>
        <p:nvSpPr>
          <p:cNvPr id="15" name="Content Placeholder 6"/>
          <p:cNvSpPr>
            <a:spLocks noGrp="1"/>
          </p:cNvSpPr>
          <p:nvPr>
            <p:ph sz="quarter" idx="13"/>
          </p:nvPr>
        </p:nvSpPr>
        <p:spPr>
          <a:xfrm>
            <a:off x="4800600" y="1241425"/>
            <a:ext cx="4069080" cy="310963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997893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9456"/>
            <a:ext cx="8513064" cy="765432"/>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baseline="0" dirty="0">
                <a:solidFill>
                  <a:schemeClr val="tx1"/>
                </a:solidFill>
              </a:defRPr>
            </a:lvl1pPr>
          </a:lstStyle>
          <a:p>
            <a:pPr lvl="0"/>
            <a:r>
              <a:rPr lang="en-US"/>
              <a:t>Click to edit Master title style</a:t>
            </a:r>
            <a:endParaRPr lang="en-US" dirty="0"/>
          </a:p>
        </p:txBody>
      </p:sp>
      <p:sp>
        <p:nvSpPr>
          <p:cNvPr id="10" name="Content Placeholder 2"/>
          <p:cNvSpPr>
            <a:spLocks noGrp="1"/>
          </p:cNvSpPr>
          <p:nvPr>
            <p:ph idx="1"/>
          </p:nvPr>
        </p:nvSpPr>
        <p:spPr>
          <a:xfrm>
            <a:off x="356616" y="1100308"/>
            <a:ext cx="2743200" cy="3262760"/>
          </a:xfrm>
        </p:spPr>
        <p:txBody>
          <a:bodyPr lIns="91440" tIns="45720" rIns="91440" bIns="45720"/>
          <a:lstStyle>
            <a:lvl1pPr>
              <a:spcBef>
                <a:spcPts val="1200"/>
              </a:spcBef>
              <a:buClrTx/>
              <a:defRPr sz="1600">
                <a:solidFill>
                  <a:schemeClr val="tx1"/>
                </a:solidFill>
              </a:defRPr>
            </a:lvl1pPr>
            <a:lvl2pPr>
              <a:spcBef>
                <a:spcPts val="400"/>
              </a:spcBef>
              <a:defRPr sz="1400">
                <a:solidFill>
                  <a:schemeClr val="tx1"/>
                </a:solidFill>
              </a:defRPr>
            </a:lvl2pPr>
            <a:lvl3pPr>
              <a:spcBef>
                <a:spcPts val="200"/>
              </a:spcBef>
              <a:defRPr sz="1200">
                <a:solidFill>
                  <a:schemeClr val="tx1"/>
                </a:solidFill>
              </a:defRPr>
            </a:lvl3pPr>
            <a:lvl4pPr>
              <a:spcBef>
                <a:spcPts val="200"/>
              </a:spcBef>
              <a:defRPr sz="1050">
                <a:solidFill>
                  <a:schemeClr val="tx1"/>
                </a:solidFill>
              </a:defRPr>
            </a:lvl4pPr>
            <a:lvl5pPr>
              <a:spcBef>
                <a:spcPts val="675"/>
              </a:spcBef>
              <a:defRPr>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5"/>
          <p:cNvSpPr>
            <a:spLocks noGrp="1"/>
          </p:cNvSpPr>
          <p:nvPr>
            <p:ph type="body" sz="quarter" idx="10"/>
          </p:nvPr>
        </p:nvSpPr>
        <p:spPr>
          <a:xfrm>
            <a:off x="6126480" y="1100307"/>
            <a:ext cx="2743200" cy="3264861"/>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7"/>
          <p:cNvSpPr>
            <a:spLocks noGrp="1"/>
          </p:cNvSpPr>
          <p:nvPr>
            <p:ph type="body" sz="quarter" idx="11"/>
          </p:nvPr>
        </p:nvSpPr>
        <p:spPr>
          <a:xfrm>
            <a:off x="3241548" y="1100307"/>
            <a:ext cx="2743200" cy="3264408"/>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58144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6647565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155576"/>
            <a:ext cx="8513064" cy="434974"/>
          </a:xfrm>
        </p:spPr>
        <p:txBody>
          <a:bodyPr/>
          <a:lstStyle>
            <a:lvl1pPr>
              <a:defRPr baseline="0">
                <a:solidFill>
                  <a:schemeClr val="tx1"/>
                </a:solidFill>
              </a:defRPr>
            </a:lvl1pPr>
          </a:lstStyle>
          <a:p>
            <a:r>
              <a:rPr lang="en-US" dirty="0"/>
              <a:t>Slide Title</a:t>
            </a:r>
          </a:p>
        </p:txBody>
      </p:sp>
      <p:sp>
        <p:nvSpPr>
          <p:cNvPr id="13" name="Text Placeholder 5"/>
          <p:cNvSpPr>
            <a:spLocks noGrp="1"/>
          </p:cNvSpPr>
          <p:nvPr>
            <p:ph type="body" sz="quarter" idx="12"/>
          </p:nvPr>
        </p:nvSpPr>
        <p:spPr>
          <a:xfrm>
            <a:off x="356616" y="59055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00460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ext Placeholder 3"/>
          <p:cNvSpPr>
            <a:spLocks noGrp="1"/>
          </p:cNvSpPr>
          <p:nvPr>
            <p:ph type="body" sz="quarter" idx="14" hasCustomPrompt="1"/>
          </p:nvPr>
        </p:nvSpPr>
        <p:spPr>
          <a:xfrm>
            <a:off x="548640" y="3562350"/>
            <a:ext cx="5551460" cy="609600"/>
          </a:xfrm>
        </p:spPr>
        <p:txBody>
          <a:bodyPr/>
          <a:lstStyle>
            <a:lvl1pPr marL="1785" indent="0" algn="l">
              <a:spcBef>
                <a:spcPts val="0"/>
              </a:spcBef>
              <a:buNone/>
              <a:defRPr lang="en-US" sz="1400"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356616" y="1600200"/>
            <a:ext cx="7795985" cy="1733550"/>
          </a:xfrm>
        </p:spPr>
        <p:txBody>
          <a:bodyPr/>
          <a:lstStyle>
            <a:lvl1pPr marL="173038" indent="-173038">
              <a:lnSpc>
                <a:spcPts val="3680"/>
              </a:lnSpc>
              <a:spcBef>
                <a:spcPts val="0"/>
              </a:spcBef>
              <a:buClr>
                <a:schemeClr val="accent1"/>
              </a:buClr>
              <a:buSzPct val="105000"/>
              <a:buFont typeface="Arial" panose="020B0604020202020204" pitchFamily="34" charset="0"/>
              <a:buNone/>
              <a:tabLst>
                <a:tab pos="173038" algn="l"/>
              </a:tabLst>
              <a:defRPr lang="en-US" sz="3200" b="0" i="1" kern="1200" dirty="0" smtClean="0">
                <a:solidFill>
                  <a:schemeClr val="accent1"/>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55652334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gue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4182673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Seg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82707245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62142839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386884988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Vide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42588119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2" name="Rectangle 2"/>
          <p:cNvSpPr>
            <a:spLocks noGrp="1" noChangeArrowheads="1"/>
          </p:cNvSpPr>
          <p:nvPr>
            <p:ph type="title" hasCustomPrompt="1"/>
          </p:nvPr>
        </p:nvSpPr>
        <p:spPr bwMode="white">
          <a:xfrm>
            <a:off x="336624" y="1489433"/>
            <a:ext cx="8416893" cy="1249508"/>
          </a:xfrm>
          <a:prstGeom prst="rect">
            <a:avLst/>
          </a:prstGeom>
          <a:noFill/>
          <a:ln w="12700">
            <a:noFill/>
            <a:miter lim="800000"/>
            <a:headEnd/>
            <a:tailEnd/>
          </a:ln>
          <a:effectLst/>
        </p:spPr>
        <p:txBody>
          <a:bodyPr lIns="91440" tIns="45720" rIns="91440" bIns="45720" anchor="b"/>
          <a:lstStyle>
            <a:lvl1pPr algn="l">
              <a:defRPr lang="en-US" sz="4000" i="0" kern="1200" dirty="0">
                <a:solidFill>
                  <a:schemeClr val="bg1"/>
                </a:solidFill>
                <a:latin typeface="+mn-lt"/>
                <a:ea typeface="+mn-ea"/>
                <a:cs typeface="+mn-cs"/>
                <a:sym typeface="Arial" pitchFamily="-107" charset="0"/>
              </a:defRPr>
            </a:lvl1pPr>
          </a:lstStyle>
          <a:p>
            <a:pPr lvl="0"/>
            <a:r>
              <a:rPr lang="en-US" dirty="0">
                <a:sym typeface="Arial" pitchFamily="-107" charset="0"/>
              </a:rPr>
              <a:t>Presentation Title</a:t>
            </a:r>
          </a:p>
        </p:txBody>
      </p:sp>
      <p:sp>
        <p:nvSpPr>
          <p:cNvPr id="9" name="Text Placeholder 8"/>
          <p:cNvSpPr>
            <a:spLocks noGrp="1"/>
          </p:cNvSpPr>
          <p:nvPr>
            <p:ph type="body" sz="quarter" idx="10" hasCustomPrompt="1"/>
          </p:nvPr>
        </p:nvSpPr>
        <p:spPr>
          <a:xfrm>
            <a:off x="352483" y="3376465"/>
            <a:ext cx="8416892" cy="336551"/>
          </a:xfrm>
        </p:spPr>
        <p:txBody>
          <a:bodyPr lIns="91440" tIns="45720" rIns="91440" bIns="45720" anchor="b"/>
          <a:lstStyle>
            <a:lvl1pPr marL="1785" indent="0" algn="l">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a:t>Presenter Name and Title</a:t>
            </a:r>
          </a:p>
        </p:txBody>
      </p:sp>
      <p:sp>
        <p:nvSpPr>
          <p:cNvPr id="4" name="Text Placeholder 3"/>
          <p:cNvSpPr>
            <a:spLocks noGrp="1"/>
          </p:cNvSpPr>
          <p:nvPr>
            <p:ph type="body" sz="quarter" idx="13" hasCustomPrompt="1"/>
          </p:nvPr>
        </p:nvSpPr>
        <p:spPr>
          <a:xfrm>
            <a:off x="352482" y="3722263"/>
            <a:ext cx="5221886" cy="250298"/>
          </a:xfrm>
        </p:spPr>
        <p:txBody>
          <a:bodyPr/>
          <a:lstStyle>
            <a:lvl1pPr marL="1785" indent="0">
              <a:buNone/>
              <a:defRPr sz="1200">
                <a:solidFill>
                  <a:schemeClr val="bg1"/>
                </a:solidFill>
              </a:defRPr>
            </a:lvl1pPr>
          </a:lstStyle>
          <a:p>
            <a:pPr lvl="0"/>
            <a:r>
              <a:rPr lang="en-US" dirty="0"/>
              <a:t>Session ID</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128737551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De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2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13859427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31866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77413051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724888760"/>
      </p:ext>
    </p:extLst>
  </p:cSld>
  <p:clrMapOvr>
    <a:overrideClrMapping bg1="dk1" tx1="lt1" bg2="dk2" tx2="lt2" accent1="accent1" accent2="accent2" accent3="accent3" accent4="accent4" accent5="accent5" accent6="accent6" hlink="hlink" folHlink="folHlink"/>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372443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22423707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56616" y="504248"/>
            <a:ext cx="6842579" cy="480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indent="-6251" defTabSz="457200" eaLnBrk="0" fontAlgn="base" hangingPunct="0">
              <a:lnSpc>
                <a:spcPct val="90000"/>
              </a:lnSpc>
              <a:spcBef>
                <a:spcPct val="0"/>
              </a:spcBef>
              <a:spcAft>
                <a:spcPct val="0"/>
              </a:spcAft>
            </a:pPr>
            <a:r>
              <a:rPr lang="en-US" sz="2800" dirty="0">
                <a:solidFill>
                  <a:srgbClr val="676767"/>
                </a:solidFill>
                <a:ea typeface="+mj-ea"/>
                <a:cs typeface="+mj-cs"/>
                <a:sym typeface="Arial" pitchFamily="34" charset="0"/>
              </a:rPr>
              <a:t>Complete Your Online Session Evaluation</a:t>
            </a:r>
          </a:p>
        </p:txBody>
      </p:sp>
      <p:sp>
        <p:nvSpPr>
          <p:cNvPr id="3" name="TextBox 2"/>
          <p:cNvSpPr txBox="1"/>
          <p:nvPr userDrawn="1"/>
        </p:nvSpPr>
        <p:spPr>
          <a:xfrm>
            <a:off x="4724400" y="3790950"/>
            <a:ext cx="4191000" cy="677621"/>
          </a:xfrm>
          <a:prstGeom prst="rect">
            <a:avLst/>
          </a:prstGeom>
          <a:noFill/>
        </p:spPr>
        <p:txBody>
          <a:bodyPr wrap="square" rtlCol="0">
            <a:spAutoFit/>
          </a:bodyPr>
          <a:lstStyle/>
          <a:p>
            <a:pPr defTabSz="914400">
              <a:lnSpc>
                <a:spcPct val="90000"/>
              </a:lnSpc>
              <a:spcBef>
                <a:spcPts val="600"/>
              </a:spcBef>
              <a:defRPr/>
            </a:pPr>
            <a:r>
              <a:rPr lang="en-US" sz="1400" dirty="0">
                <a:solidFill>
                  <a:srgbClr val="676767"/>
                </a:solidFill>
              </a:rPr>
              <a:t>Don’t forget: Cisco Live sessions will be available for viewing on-demand after the event at </a:t>
            </a:r>
            <a:r>
              <a:rPr lang="en-US" sz="1400" u="sng" dirty="0">
                <a:solidFill>
                  <a:srgbClr val="1F92D3"/>
                </a:solidFill>
                <a:hlinkClick r:id="rId2" action="ppaction://hlinkfile"/>
              </a:rPr>
              <a:t>CiscoLive.com/Online</a:t>
            </a:r>
            <a:endParaRPr lang="en-US" sz="1600" dirty="0">
              <a:solidFill>
                <a:srgbClr val="1F92D3"/>
              </a:solidFill>
              <a:ea typeface="ＭＳ Ｐゴシック" charset="0"/>
            </a:endParaRPr>
          </a:p>
        </p:txBody>
      </p:sp>
      <p:sp>
        <p:nvSpPr>
          <p:cNvPr id="7" name="Content Placeholder 2"/>
          <p:cNvSpPr txBox="1">
            <a:spLocks/>
          </p:cNvSpPr>
          <p:nvPr userDrawn="1"/>
        </p:nvSpPr>
        <p:spPr>
          <a:xfrm>
            <a:off x="353787" y="1077913"/>
            <a:ext cx="4119061" cy="2462213"/>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Give us your feedback to be entered into a Daily Survey Drawing. A daily winner will receive a $750 Amazon gift card.</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Complete your session surveys through the Cisco Live mobile app or from the Session Catalog on </a:t>
            </a:r>
            <a:r>
              <a:rPr lang="en-US" sz="2000" u="sng" kern="1200" dirty="0">
                <a:solidFill>
                  <a:schemeClr val="accent1"/>
                </a:solidFill>
                <a:latin typeface="+mn-lt"/>
                <a:ea typeface="+mn-ea"/>
                <a:cs typeface="+mn-cs"/>
                <a:sym typeface="Arial" pitchFamily="34" charset="0"/>
              </a:rPr>
              <a:t>CiscoLive.com/us</a:t>
            </a:r>
            <a:r>
              <a:rPr lang="en-US" sz="2000" kern="1200" dirty="0">
                <a:solidFill>
                  <a:srgbClr val="676767"/>
                </a:solidFill>
                <a:latin typeface="+mn-lt"/>
                <a:ea typeface="+mn-ea"/>
                <a:cs typeface="+mn-cs"/>
                <a:sym typeface="Arial" pitchFamily="34" charset="0"/>
              </a:rPr>
              <a:t>.</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167" y="1128177"/>
            <a:ext cx="3950208" cy="2633472"/>
          </a:xfrm>
          <a:prstGeom prst="rect">
            <a:avLst/>
          </a:prstGeom>
        </p:spPr>
      </p:pic>
      <p:sp>
        <p:nvSpPr>
          <p:cNvPr id="2" name="Rectangle 1">
            <a:hlinkClick r:id="rId4"/>
          </p:cNvPr>
          <p:cNvSpPr/>
          <p:nvPr userDrawn="1"/>
        </p:nvSpPr>
        <p:spPr bwMode="auto">
          <a:xfrm>
            <a:off x="4738254" y="4226128"/>
            <a:ext cx="1898073" cy="220559"/>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
        <p:nvSpPr>
          <p:cNvPr id="9" name="Rectangle 8">
            <a:hlinkClick r:id="rId5"/>
          </p:cNvPr>
          <p:cNvSpPr/>
          <p:nvPr userDrawn="1"/>
        </p:nvSpPr>
        <p:spPr bwMode="auto">
          <a:xfrm>
            <a:off x="949036" y="3193612"/>
            <a:ext cx="2223655" cy="297733"/>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Tree>
    <p:extLst>
      <p:ext uri="{BB962C8B-B14F-4D97-AF65-F5344CB8AC3E}">
        <p14:creationId xmlns:p14="http://schemas.microsoft.com/office/powerpoint/2010/main" val="3361495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3" name="TextBox 2"/>
          <p:cNvSpPr txBox="1"/>
          <p:nvPr userDrawn="1"/>
        </p:nvSpPr>
        <p:spPr>
          <a:xfrm>
            <a:off x="359051" y="2135862"/>
            <a:ext cx="839419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51" indent="-6251" defTabSz="914400" eaLnBrk="0" latinLnBrk="0" hangingPunct="0">
              <a:lnSpc>
                <a:spcPct val="90000"/>
              </a:lnSpc>
              <a:defRPr lang="en-US" sz="4000" b="0" i="0" dirty="0" smtClean="0">
                <a:solidFill>
                  <a:schemeClr val="bg1"/>
                </a:solidFill>
                <a:latin typeface="+mj-lt"/>
                <a:ea typeface="+mj-ea"/>
                <a:cs typeface="+mj-cs"/>
                <a:sym typeface="Arial" pitchFamily="34" charset="0"/>
              </a:defRPr>
            </a:lvl1pPr>
            <a:lvl2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fontAlgn="base">
              <a:spcBef>
                <a:spcPct val="0"/>
              </a:spcBef>
              <a:spcAft>
                <a:spcPct val="0"/>
              </a:spcAft>
            </a:pPr>
            <a:r>
              <a:rPr dirty="0">
                <a:solidFill>
                  <a:srgbClr val="FFFFFF"/>
                </a:solidFill>
              </a:rPr>
              <a:t>Thank you</a:t>
            </a:r>
          </a:p>
        </p:txBody>
      </p:sp>
      <p:sp>
        <p:nvSpPr>
          <p:cNvPr id="6"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60507593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pic>
        <p:nvPicPr>
          <p:cNvPr id="10" name="Picture 9"/>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3430" y="1018903"/>
            <a:ext cx="4637429" cy="3091619"/>
          </a:xfrm>
          <a:prstGeom prst="rect">
            <a:avLst/>
          </a:prstGeom>
        </p:spPr>
      </p:pic>
    </p:spTree>
    <p:extLst>
      <p:ext uri="{BB962C8B-B14F-4D97-AF65-F5344CB8AC3E}">
        <p14:creationId xmlns:p14="http://schemas.microsoft.com/office/powerpoint/2010/main" val="79567633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15423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a:noFill/>
          <a:ln w="9525">
            <a:noFill/>
            <a:miter lim="800000"/>
            <a:headEnd/>
            <a:tailEnd/>
          </a:ln>
          <a:effectLst/>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157033808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4" y="1347790"/>
            <a:ext cx="8280057" cy="3073946"/>
          </a:xfrm>
          <a:prstGeom prst="rect">
            <a:avLst/>
          </a:prstGeom>
        </p:spPr>
        <p:txBody>
          <a:bodyPr lIns="91420" tIns="45710" rIns="91420" bIns="45710">
            <a:noAutofit/>
          </a:bodyPr>
          <a:lstStyle>
            <a:lvl1pPr marL="285548" marR="0" indent="-285548" algn="ctr" defTabSz="456877"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hasCustomPrompt="1"/>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lvl1pPr>
          </a:lstStyle>
          <a:p>
            <a:pPr lvl="0"/>
            <a:r>
              <a:rPr lang="en-US" dirty="0"/>
              <a:t>Why are we here today?</a:t>
            </a:r>
            <a:endParaRPr lang="en-GB"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2045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788" indent="-223680">
              <a:lnSpc>
                <a:spcPct val="95000"/>
              </a:lnSpc>
              <a:spcBef>
                <a:spcPts val="1110"/>
              </a:spcBef>
              <a:buClr>
                <a:schemeClr val="tx1"/>
              </a:buClr>
              <a:buSzPct val="80000"/>
              <a:buFont typeface="Arial"/>
              <a:buChar char="•"/>
              <a:defRPr sz="3698" b="0" i="0">
                <a:solidFill>
                  <a:srgbClr val="676767"/>
                </a:solidFill>
                <a:latin typeface="+mn-lt"/>
                <a:cs typeface="CiscoSans ExtraLight"/>
              </a:defRPr>
            </a:lvl1pPr>
            <a:lvl2pPr marL="507641" indent="-215747">
              <a:lnSpc>
                <a:spcPct val="95000"/>
              </a:lnSpc>
              <a:spcBef>
                <a:spcPts val="450"/>
              </a:spcBef>
              <a:buClr>
                <a:schemeClr val="tx1"/>
              </a:buClr>
              <a:buSzPct val="80000"/>
              <a:buFont typeface="Arial"/>
              <a:buChar char="•"/>
              <a:defRPr sz="1799" b="0" i="0">
                <a:solidFill>
                  <a:srgbClr val="676767"/>
                </a:solidFill>
                <a:latin typeface="+mn-lt"/>
                <a:cs typeface="CiscoSans ExtraLight"/>
              </a:defRPr>
            </a:lvl2pPr>
            <a:lvl3pPr marL="747185" indent="-171329">
              <a:buClr>
                <a:schemeClr val="tx1"/>
              </a:buClr>
              <a:buSzPct val="80000"/>
              <a:buFont typeface="Arial"/>
              <a:buChar char="•"/>
              <a:defRPr sz="1600" b="0" i="0">
                <a:solidFill>
                  <a:srgbClr val="676767"/>
                </a:solidFill>
                <a:latin typeface="+mn-lt"/>
                <a:cs typeface="CiscoSans ExtraLight"/>
              </a:defRPr>
            </a:lvl3pPr>
            <a:lvl4pPr marL="910580" indent="-171329">
              <a:buClr>
                <a:schemeClr val="tx1"/>
              </a:buClr>
              <a:buSzPct val="80000"/>
              <a:buFont typeface="Arial"/>
              <a:buChar char="•"/>
              <a:defRPr sz="1400" b="0" i="0">
                <a:solidFill>
                  <a:srgbClr val="676767"/>
                </a:solidFill>
                <a:latin typeface="+mn-lt"/>
                <a:cs typeface="CiscoSans ExtraLight"/>
              </a:defRPr>
            </a:lvl4pPr>
            <a:lvl5pPr marL="1081910" indent="-16815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27057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3000485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20327292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9" name="Content Placeholder 4"/>
          <p:cNvSpPr>
            <a:spLocks noGrp="1"/>
          </p:cNvSpPr>
          <p:nvPr>
            <p:ph sz="quarter" idx="11"/>
          </p:nvPr>
        </p:nvSpPr>
        <p:spPr>
          <a:xfrm>
            <a:off x="356616" y="1241425"/>
            <a:ext cx="8513064" cy="2952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258191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a:t>Click to edit Master title style</a:t>
            </a:r>
            <a:endParaRPr lang="en-US" dirty="0"/>
          </a:p>
        </p:txBody>
      </p:sp>
    </p:spTree>
    <p:extLst>
      <p:ext uri="{BB962C8B-B14F-4D97-AF65-F5344CB8AC3E}">
        <p14:creationId xmlns:p14="http://schemas.microsoft.com/office/powerpoint/2010/main" val="64552881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5" name="Title 1"/>
          <p:cNvSpPr>
            <a:spLocks noGrp="1"/>
          </p:cNvSpPr>
          <p:nvPr>
            <p:ph type="title" hasCustomPrompt="1"/>
          </p:nvPr>
        </p:nvSpPr>
        <p:spPr>
          <a:xfrm>
            <a:off x="356616" y="384048"/>
            <a:ext cx="8513064" cy="434974"/>
          </a:xfrm>
        </p:spPr>
        <p:txBody>
          <a:bodyPr/>
          <a:lstStyle>
            <a:lvl1pPr>
              <a:defRPr baseline="0">
                <a:solidFill>
                  <a:schemeClr val="tx1"/>
                </a:solidFill>
              </a:defRPr>
            </a:lvl1pPr>
          </a:lstStyle>
          <a:p>
            <a:r>
              <a:rPr lang="en-US" dirty="0"/>
              <a:t>Slide Title</a:t>
            </a:r>
          </a:p>
        </p:txBody>
      </p:sp>
      <p:sp>
        <p:nvSpPr>
          <p:cNvPr id="6" name="Text Placeholder 5"/>
          <p:cNvSpPr>
            <a:spLocks noGrp="1"/>
          </p:cNvSpPr>
          <p:nvPr>
            <p:ph type="body" sz="quarter" idx="12"/>
          </p:nvPr>
        </p:nvSpPr>
        <p:spPr>
          <a:xfrm>
            <a:off x="356616" y="82296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198467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356616" y="1077912"/>
            <a:ext cx="4069080" cy="32579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4800600" y="1077913"/>
            <a:ext cx="4069080" cy="32534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6057104"/>
      </p:ext>
    </p:extLst>
  </p:cSld>
  <p:clrMapOvr>
    <a:masterClrMapping/>
  </p:clrMapOvr>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pic>
        <p:nvPicPr>
          <p:cNvPr id="4" name="Picture 3"/>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454861" y="4785454"/>
            <a:ext cx="818628" cy="274320"/>
          </a:xfrm>
          <a:prstGeom prst="rect">
            <a:avLst/>
          </a:prstGeom>
        </p:spPr>
      </p:pic>
      <p:sp>
        <p:nvSpPr>
          <p:cNvPr id="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
        <p:nvSpPr>
          <p:cNvPr id="9"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000000"/>
                </a:solidFill>
                <a:ea typeface="ＭＳ Ｐゴシック" charset="0"/>
                <a:cs typeface="CiscoSans Thin"/>
              </a:rPr>
              <a:t>© 2017  Cisco and/or its affiliates. All rights reserved.   Cisco Public</a:t>
            </a:r>
          </a:p>
        </p:txBody>
      </p:sp>
    </p:spTree>
    <p:extLst>
      <p:ext uri="{BB962C8B-B14F-4D97-AF65-F5344CB8AC3E}">
        <p14:creationId xmlns:p14="http://schemas.microsoft.com/office/powerpoint/2010/main" val="1467011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701" r:id="rId6"/>
    <p:sldLayoutId id="2147483702" r:id="rId7"/>
    <p:sldLayoutId id="2147483703" r:id="rId8"/>
    <p:sldLayoutId id="2147483704" r:id="rId9"/>
    <p:sldLayoutId id="2147483705" r:id="rId10"/>
    <p:sldLayoutId id="2147483706" r:id="rId11"/>
    <p:sldLayoutId id="2147483708" r:id="rId12"/>
    <p:sldLayoutId id="2147483707" r:id="rId13"/>
    <p:sldLayoutId id="2147483709"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10" r:id="rId29"/>
    <p:sldLayoutId id="2147483711" r:id="rId30"/>
    <p:sldLayoutId id="2147483712" r:id="rId31"/>
  </p:sldLayoutIdLst>
  <p:transition/>
  <p:hf sldNum="0" hd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hyperlink" Target="https://kontrolissues.net/2016/01/14/intro-to-jinja2/" TargetMode="External"/><Relationship Id="rId4" Type="http://schemas.openxmlformats.org/officeDocument/2006/relationships/hyperlink" Target="http://www.yaml.org/start.html" TargetMode="External"/><Relationship Id="rId5" Type="http://schemas.openxmlformats.org/officeDocument/2006/relationships/hyperlink" Target="https://github.com/ansible/ansible-modules-core/tree/stable-2.1/network" TargetMode="External"/><Relationship Id="rId6" Type="http://schemas.openxmlformats.org/officeDocument/2006/relationships/hyperlink" Target="https://github.com/napalm-automation/napalm" TargetMode="External"/><Relationship Id="rId7" Type="http://schemas.openxmlformats.org/officeDocument/2006/relationships/hyperlink" Target="https://pynet.twb-tech.com/" TargetMode="External"/><Relationship Id="rId8" Type="http://schemas.openxmlformats.org/officeDocument/2006/relationships/hyperlink" Target="http://jedelman.com/home/ansible-for-networking/" TargetMode="External"/><Relationship Id="rId9" Type="http://schemas.openxmlformats.org/officeDocument/2006/relationships/hyperlink" Target="https://networklore.com/" TargetMode="External"/><Relationship Id="rId1" Type="http://schemas.openxmlformats.org/officeDocument/2006/relationships/slideLayout" Target="../slideLayouts/slideLayout5.xml"/><Relationship Id="rId2" Type="http://schemas.openxmlformats.org/officeDocument/2006/relationships/hyperlink" Target="http://www.ansible.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ciscoliveapac.com/" TargetMode="External"/><Relationship Id="rId4" Type="http://schemas.openxmlformats.org/officeDocument/2006/relationships/hyperlink" Target="http://showcase.genie-connect.com/ciscolivemelbourne2017/" TargetMode="External"/><Relationship Id="rId1" Type="http://schemas.openxmlformats.org/officeDocument/2006/relationships/slideLayout" Target="../slideLayouts/slideLayout5.xml"/><Relationship Id="rId2"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mitchellh/vagrant/issues/7970" TargetMode="External"/><Relationship Id="rId4" Type="http://schemas.openxmlformats.org/officeDocument/2006/relationships/hyperlink" Target="https://github.com/ios-xr/iosxrv-x64-vbox" TargetMode="External"/><Relationship Id="rId5" Type="http://schemas.openxmlformats.org/officeDocument/2006/relationships/hyperlink" Target="https://software.cisco.com/download/type.html?mdfid=284364978&amp;catid=null" TargetMode="External"/><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github.com/kuhlskev/devnet10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err="1" smtClean="0"/>
              <a:t>Ansible</a:t>
            </a:r>
            <a:r>
              <a:rPr lang="en-US" dirty="0" smtClean="0"/>
              <a:t> Terms</a:t>
            </a:r>
            <a:endParaRPr lang="en-US" dirty="0"/>
          </a:p>
        </p:txBody>
      </p:sp>
      <p:pic>
        <p:nvPicPr>
          <p:cNvPr id="11" name="Content Placeholder 10"/>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6777" y="1077913"/>
            <a:ext cx="3989583" cy="3257550"/>
          </a:xfrm>
        </p:spPr>
      </p:pic>
      <p:pic>
        <p:nvPicPr>
          <p:cNvPr id="12" name="Content Placeholder 11"/>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5364656" y="1077913"/>
            <a:ext cx="2940650" cy="3252787"/>
          </a:xfrm>
        </p:spPr>
      </p:pic>
    </p:spTree>
    <p:extLst>
      <p:ext uri="{BB962C8B-B14F-4D97-AF65-F5344CB8AC3E}">
        <p14:creationId xmlns:p14="http://schemas.microsoft.com/office/powerpoint/2010/main" val="20522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sz="2000" b="1" dirty="0"/>
              <a:t>- name: load new </a:t>
            </a:r>
            <a:r>
              <a:rPr lang="en-US" sz="2000" b="1" dirty="0" err="1"/>
              <a:t>acl</a:t>
            </a:r>
            <a:r>
              <a:rPr lang="en-US" sz="2000" b="1" dirty="0"/>
              <a:t> into device</a:t>
            </a:r>
          </a:p>
          <a:p>
            <a:pPr marL="1785" indent="0">
              <a:spcBef>
                <a:spcPts val="0"/>
              </a:spcBef>
              <a:buNone/>
            </a:pPr>
            <a:r>
              <a:rPr lang="en-US" sz="2000" b="1" dirty="0"/>
              <a:t>  </a:t>
            </a:r>
            <a:r>
              <a:rPr lang="en-US" sz="2000" b="1" dirty="0" err="1"/>
              <a:t>ios_config</a:t>
            </a:r>
            <a:r>
              <a:rPr lang="en-US" sz="2000" b="1" dirty="0"/>
              <a:t>:</a:t>
            </a:r>
          </a:p>
          <a:p>
            <a:pPr marL="1785" indent="0">
              <a:spcBef>
                <a:spcPts val="0"/>
              </a:spcBef>
              <a:buNone/>
            </a:pPr>
            <a:r>
              <a:rPr lang="en-US" sz="2000" b="1" dirty="0"/>
              <a:t>    lines:</a:t>
            </a:r>
          </a:p>
          <a:p>
            <a:pPr marL="1785" indent="0">
              <a:spcBef>
                <a:spcPts val="0"/>
              </a:spcBef>
              <a:buNone/>
            </a:pPr>
            <a:r>
              <a:rPr lang="en-US" sz="2000" b="1" dirty="0"/>
              <a:t>      - 10 permit </a:t>
            </a:r>
            <a:r>
              <a:rPr lang="en-US" sz="2000" b="1" dirty="0" err="1"/>
              <a:t>ip</a:t>
            </a:r>
            <a:r>
              <a:rPr lang="en-US" sz="2000" b="1" dirty="0"/>
              <a:t> host 1.1.1.1 any log</a:t>
            </a:r>
          </a:p>
          <a:p>
            <a:pPr marL="1785" indent="0">
              <a:spcBef>
                <a:spcPts val="0"/>
              </a:spcBef>
              <a:buNone/>
            </a:pPr>
            <a:r>
              <a:rPr lang="en-US" sz="2000" b="1" dirty="0"/>
              <a:t>      - 20 permit </a:t>
            </a:r>
            <a:r>
              <a:rPr lang="en-US" sz="2000" b="1" dirty="0" err="1"/>
              <a:t>ip</a:t>
            </a:r>
            <a:r>
              <a:rPr lang="en-US" sz="2000" b="1" dirty="0"/>
              <a:t> host 2.2.2.2 any log</a:t>
            </a:r>
          </a:p>
          <a:p>
            <a:pPr marL="1785" indent="0">
              <a:spcBef>
                <a:spcPts val="0"/>
              </a:spcBef>
              <a:buNone/>
            </a:pPr>
            <a:r>
              <a:rPr lang="en-US" sz="2000" b="1" dirty="0"/>
              <a:t>      - 30 permit </a:t>
            </a:r>
            <a:r>
              <a:rPr lang="en-US" sz="2000" b="1" dirty="0" err="1"/>
              <a:t>ip</a:t>
            </a:r>
            <a:r>
              <a:rPr lang="en-US" sz="2000" b="1" dirty="0"/>
              <a:t> host 3.3.3.3 any log</a:t>
            </a:r>
          </a:p>
          <a:p>
            <a:pPr marL="1785" indent="0">
              <a:spcBef>
                <a:spcPts val="0"/>
              </a:spcBef>
              <a:buNone/>
            </a:pPr>
            <a:r>
              <a:rPr lang="en-US" sz="2000" b="1" dirty="0"/>
              <a:t>      - 40 permit </a:t>
            </a:r>
            <a:r>
              <a:rPr lang="en-US" sz="2000" b="1" dirty="0" err="1"/>
              <a:t>ip</a:t>
            </a:r>
            <a:r>
              <a:rPr lang="en-US" sz="2000" b="1" dirty="0"/>
              <a:t> host 4.4.4.4 any log</a:t>
            </a:r>
          </a:p>
          <a:p>
            <a:pPr marL="1785" indent="0">
              <a:spcBef>
                <a:spcPts val="0"/>
              </a:spcBef>
              <a:buNone/>
            </a:pPr>
            <a:r>
              <a:rPr lang="en-US" sz="2000" b="1" dirty="0"/>
              <a:t>      - 50 permit </a:t>
            </a:r>
            <a:r>
              <a:rPr lang="en-US" sz="2000" b="1" dirty="0" err="1"/>
              <a:t>ip</a:t>
            </a:r>
            <a:r>
              <a:rPr lang="en-US" sz="2000" b="1" dirty="0"/>
              <a:t> host 5.5.5.5 any log</a:t>
            </a:r>
          </a:p>
          <a:p>
            <a:pPr marL="1785" indent="0">
              <a:spcBef>
                <a:spcPts val="0"/>
              </a:spcBef>
              <a:buNone/>
            </a:pPr>
            <a:r>
              <a:rPr lang="en-US" sz="2000" b="1" dirty="0"/>
              <a:t>    parents: </a:t>
            </a:r>
            <a:r>
              <a:rPr lang="en-US" sz="2000" b="1" dirty="0" err="1"/>
              <a:t>ip</a:t>
            </a:r>
            <a:r>
              <a:rPr lang="en-US" sz="2000" b="1" dirty="0"/>
              <a:t> access-list extended test</a:t>
            </a:r>
          </a:p>
          <a:p>
            <a:pPr marL="1785" indent="0">
              <a:spcBef>
                <a:spcPts val="0"/>
              </a:spcBef>
              <a:buNone/>
            </a:pPr>
            <a:r>
              <a:rPr lang="en-US" sz="2000" b="1" dirty="0"/>
              <a:t>    before: no </a:t>
            </a:r>
            <a:r>
              <a:rPr lang="en-US" sz="2000" b="1" dirty="0" err="1"/>
              <a:t>ip</a:t>
            </a:r>
            <a:r>
              <a:rPr lang="en-US" sz="2000" b="1" dirty="0"/>
              <a:t> access-list extended test</a:t>
            </a:r>
          </a:p>
          <a:p>
            <a:pPr marL="1785" indent="0">
              <a:spcBef>
                <a:spcPts val="0"/>
              </a:spcBef>
              <a:buNone/>
            </a:pPr>
            <a:r>
              <a:rPr lang="en-US" sz="2000" b="1" dirty="0"/>
              <a:t>    match: exact</a:t>
            </a:r>
          </a:p>
          <a:p>
            <a:pPr marL="1785" indent="0">
              <a:spcBef>
                <a:spcPts val="0"/>
              </a:spcBef>
              <a:buNone/>
            </a:pPr>
            <a:r>
              <a:rPr lang="en-US" sz="2000" b="1" dirty="0"/>
              <a:t>    provider: "{{ cli }}"</a:t>
            </a:r>
          </a:p>
          <a:p>
            <a:pPr marL="0" indent="0" fontAlgn="auto">
              <a:lnSpc>
                <a:spcPct val="100000"/>
              </a:lnSpc>
              <a:spcBef>
                <a:spcPts val="0"/>
              </a:spcBef>
              <a:spcAft>
                <a:spcPts val="0"/>
              </a:spcAft>
              <a:buSzTx/>
              <a:buNone/>
            </a:pPr>
            <a:endParaRPr lang="en-US" sz="2000" b="1"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1955" t="21599" r="21555" b="23600"/>
          <a:stretch/>
        </p:blipFill>
        <p:spPr>
          <a:xfrm>
            <a:off x="6546574" y="640591"/>
            <a:ext cx="1974574" cy="1188209"/>
          </a:xfrm>
          <a:prstGeom prst="rect">
            <a:avLst/>
          </a:prstGeom>
        </p:spPr>
      </p:pic>
    </p:spTree>
    <p:extLst>
      <p:ext uri="{BB962C8B-B14F-4D97-AF65-F5344CB8AC3E}">
        <p14:creationId xmlns:p14="http://schemas.microsoft.com/office/powerpoint/2010/main" val="18043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err="1"/>
              <a:t>Jinja</a:t>
            </a:r>
            <a:r>
              <a:rPr lang="en-US" dirty="0"/>
              <a:t> Template</a:t>
            </a:r>
          </a:p>
        </p:txBody>
      </p:sp>
      <p:sp>
        <p:nvSpPr>
          <p:cNvPr id="5" name="Content Placeholder 4"/>
          <p:cNvSpPr>
            <a:spLocks noGrp="1"/>
          </p:cNvSpPr>
          <p:nvPr>
            <p:ph sz="quarter" idx="11"/>
          </p:nvPr>
        </p:nvSpPr>
        <p:spPr/>
        <p:txBody>
          <a:bodyPr/>
          <a:lstStyle/>
          <a:p>
            <a:pPr marL="0" indent="0" fontAlgn="auto">
              <a:lnSpc>
                <a:spcPct val="100000"/>
              </a:lnSpc>
              <a:spcBef>
                <a:spcPts val="0"/>
              </a:spcBef>
              <a:spcAft>
                <a:spcPts val="0"/>
              </a:spcAft>
              <a:buSzTx/>
              <a:buNone/>
            </a:pPr>
            <a:r>
              <a:rPr lang="en-US" sz="1200" dirty="0"/>
              <a:t># </a:t>
            </a:r>
            <a:r>
              <a:rPr lang="en-US" sz="1200" b="1" dirty="0"/>
              <a:t>Simple Variable </a:t>
            </a:r>
            <a:r>
              <a:rPr lang="en-US" sz="1200" b="1" dirty="0" err="1"/>
              <a:t>Replacment</a:t>
            </a:r>
            <a:endParaRPr lang="en-US" sz="1200" b="1" dirty="0"/>
          </a:p>
          <a:p>
            <a:pPr marL="0" indent="0" fontAlgn="auto">
              <a:lnSpc>
                <a:spcPct val="100000"/>
              </a:lnSpc>
              <a:spcBef>
                <a:spcPts val="0"/>
              </a:spcBef>
              <a:spcAft>
                <a:spcPts val="0"/>
              </a:spcAft>
              <a:buSzTx/>
              <a:buNone/>
            </a:pPr>
            <a:r>
              <a:rPr lang="en-US" sz="1200" dirty="0"/>
              <a:t>hostname {{</a:t>
            </a:r>
            <a:r>
              <a:rPr lang="en-US" sz="1200" dirty="0" err="1"/>
              <a:t>sitecode</a:t>
            </a:r>
            <a:r>
              <a:rPr lang="en-US" sz="1200" dirty="0"/>
              <a:t>}}-</a:t>
            </a:r>
            <a:r>
              <a:rPr lang="en-US" sz="1200" dirty="0" err="1"/>
              <a:t>fw</a:t>
            </a:r>
            <a:endParaRPr lang="en-US" sz="1200" dirty="0"/>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based on Dictionary</a:t>
            </a:r>
          </a:p>
          <a:p>
            <a:pPr marL="0" indent="0" fontAlgn="auto">
              <a:lnSpc>
                <a:spcPct val="100000"/>
              </a:lnSpc>
              <a:spcBef>
                <a:spcPts val="0"/>
              </a:spcBef>
              <a:spcAft>
                <a:spcPts val="0"/>
              </a:spcAft>
              <a:buSzTx/>
              <a:buNone/>
            </a:pPr>
            <a:r>
              <a:rPr lang="en-US" sz="1200" dirty="0"/>
              <a:t>route outside 0.0.0.0 0.0.0.0 {{</a:t>
            </a:r>
            <a:r>
              <a:rPr lang="en-US" sz="1200" dirty="0" err="1"/>
              <a:t>config</a:t>
            </a:r>
            <a:r>
              <a:rPr lang="en-US" sz="1200" dirty="0"/>
              <a:t>['vlan101']['</a:t>
            </a:r>
            <a:r>
              <a:rPr lang="en-US" sz="1200" dirty="0" err="1"/>
              <a:t>ip</a:t>
            </a:r>
            <a:r>
              <a:rPr lang="en-US" sz="1200" dirty="0"/>
              <a:t>'][1]}}</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by Filter</a:t>
            </a:r>
          </a:p>
          <a:p>
            <a:pPr marL="0" indent="0" fontAlgn="auto">
              <a:lnSpc>
                <a:spcPct val="100000"/>
              </a:lnSpc>
              <a:spcBef>
                <a:spcPts val="0"/>
              </a:spcBef>
              <a:spcAft>
                <a:spcPts val="0"/>
              </a:spcAft>
              <a:buSzTx/>
              <a:buNone/>
            </a:pPr>
            <a:r>
              <a:rPr lang="en-US" sz="1200" dirty="0"/>
              <a:t>route outside 0.0.0.0 0.0.0.0 {{ </a:t>
            </a:r>
            <a:r>
              <a:rPr lang="en-US" sz="1200" dirty="0" err="1"/>
              <a:t>external_net_cidr</a:t>
            </a:r>
            <a:r>
              <a:rPr lang="en-US" sz="1200" dirty="0"/>
              <a:t> | </a:t>
            </a:r>
            <a:r>
              <a:rPr lang="en-US" sz="1200" dirty="0" err="1"/>
              <a:t>ipaddr</a:t>
            </a:r>
            <a:r>
              <a:rPr lang="en-US" sz="1200" dirty="0"/>
              <a:t>(’1') | </a:t>
            </a:r>
            <a:r>
              <a:rPr lang="en-US" sz="1200" dirty="0" err="1"/>
              <a:t>ipaddr</a:t>
            </a:r>
            <a:r>
              <a:rPr lang="en-US" sz="1200" dirty="0"/>
              <a:t>('address')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Loop Through set of data to create multiple lines</a:t>
            </a:r>
          </a:p>
          <a:p>
            <a:pPr marL="0" indent="0" fontAlgn="auto">
              <a:lnSpc>
                <a:spcPct val="100000"/>
              </a:lnSpc>
              <a:spcBef>
                <a:spcPts val="0"/>
              </a:spcBef>
              <a:spcAft>
                <a:spcPts val="0"/>
              </a:spcAft>
              <a:buSzTx/>
              <a:buNone/>
            </a:pPr>
            <a:r>
              <a:rPr lang="en-US" sz="1200" dirty="0"/>
              <a:t>{%for route in </a:t>
            </a:r>
            <a:r>
              <a:rPr lang="en-US" sz="1200" dirty="0" err="1"/>
              <a:t>config</a:t>
            </a:r>
            <a:r>
              <a:rPr lang="en-US" sz="1200" dirty="0"/>
              <a:t>['routes'] %}</a:t>
            </a:r>
          </a:p>
          <a:p>
            <a:pPr marL="0" indent="0" fontAlgn="auto">
              <a:lnSpc>
                <a:spcPct val="100000"/>
              </a:lnSpc>
              <a:spcBef>
                <a:spcPts val="0"/>
              </a:spcBef>
              <a:spcAft>
                <a:spcPts val="0"/>
              </a:spcAft>
              <a:buSzTx/>
              <a:buNone/>
            </a:pPr>
            <a:r>
              <a:rPr lang="en-US" sz="1200" dirty="0"/>
              <a:t>route </a:t>
            </a:r>
            <a:r>
              <a:rPr lang="en-US" sz="1200" dirty="0" err="1"/>
              <a:t>oob-vpn</a:t>
            </a:r>
            <a:r>
              <a:rPr lang="en-US" sz="1200" dirty="0"/>
              <a:t> {{</a:t>
            </a:r>
            <a:r>
              <a:rPr lang="en-US" sz="1200" dirty="0" err="1"/>
              <a:t>config</a:t>
            </a:r>
            <a:r>
              <a:rPr lang="en-US" sz="1200" dirty="0"/>
              <a:t>['routes'][route]['network']}} {{</a:t>
            </a:r>
            <a:r>
              <a:rPr lang="en-US" sz="1200" dirty="0" err="1"/>
              <a:t>config</a:t>
            </a:r>
            <a:r>
              <a:rPr lang="en-US" sz="1200" dirty="0"/>
              <a:t>['routes'][route]['mask']}} {{</a:t>
            </a:r>
            <a:r>
              <a:rPr lang="en-US" sz="1200" dirty="0" err="1"/>
              <a:t>config</a:t>
            </a:r>
            <a:r>
              <a:rPr lang="en-US" sz="1200" dirty="0"/>
              <a:t>['vlan90']['</a:t>
            </a:r>
            <a:r>
              <a:rPr lang="en-US" sz="1200" dirty="0" err="1"/>
              <a:t>ip</a:t>
            </a:r>
            <a:r>
              <a:rPr lang="en-US" sz="1200" dirty="0"/>
              <a:t>'][1]}}</a:t>
            </a:r>
          </a:p>
          <a:p>
            <a:pPr marL="0" indent="0" fontAlgn="auto">
              <a:lnSpc>
                <a:spcPct val="100000"/>
              </a:lnSpc>
              <a:spcBef>
                <a:spcPts val="0"/>
              </a:spcBef>
              <a:spcAft>
                <a:spcPts val="0"/>
              </a:spcAft>
              <a:buSzTx/>
              <a:buNone/>
            </a:pPr>
            <a:r>
              <a:rPr lang="en-US" sz="1200" dirty="0"/>
              <a:t>{% </a:t>
            </a:r>
            <a:r>
              <a:rPr lang="en-US" sz="1200" dirty="0" err="1"/>
              <a:t>endfor</a:t>
            </a:r>
            <a:r>
              <a:rPr lang="en-US" sz="1200" dirty="0"/>
              <a:t>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Conditional Statements</a:t>
            </a:r>
          </a:p>
          <a:p>
            <a:pPr marL="0" indent="0" fontAlgn="auto">
              <a:lnSpc>
                <a:spcPct val="100000"/>
              </a:lnSpc>
              <a:spcBef>
                <a:spcPts val="0"/>
              </a:spcBef>
              <a:spcAft>
                <a:spcPts val="0"/>
              </a:spcAft>
              <a:buSzTx/>
              <a:buNone/>
            </a:pPr>
            <a:r>
              <a:rPr lang="en-US" sz="1200" dirty="0"/>
              <a:t>{% if </a:t>
            </a:r>
            <a:r>
              <a:rPr lang="en-US" sz="1200" dirty="0" err="1"/>
              <a:t>config</a:t>
            </a:r>
            <a:r>
              <a:rPr lang="en-US" sz="1200" dirty="0"/>
              <a:t>[‘vlan41’] is defined %} </a:t>
            </a:r>
          </a:p>
          <a:p>
            <a:pPr marL="0" indent="0" fontAlgn="auto">
              <a:lnSpc>
                <a:spcPct val="100000"/>
              </a:lnSpc>
              <a:spcBef>
                <a:spcPts val="0"/>
              </a:spcBef>
              <a:spcAft>
                <a:spcPts val="0"/>
              </a:spcAft>
              <a:buSzTx/>
              <a:buNone/>
            </a:pPr>
            <a:r>
              <a:rPr lang="en-US" sz="1200" dirty="0"/>
              <a:t>route </a:t>
            </a:r>
            <a:r>
              <a:rPr lang="en-US" sz="1200" dirty="0" err="1"/>
              <a:t>dmzext</a:t>
            </a:r>
            <a:r>
              <a:rPr lang="en-US" sz="1200" dirty="0"/>
              <a:t> {{</a:t>
            </a:r>
            <a:r>
              <a:rPr lang="en-US" sz="1200" dirty="0" err="1"/>
              <a:t>config</a:t>
            </a:r>
            <a:r>
              <a:rPr lang="en-US" sz="1200" dirty="0"/>
              <a:t>['vlan41']['</a:t>
            </a:r>
            <a:r>
              <a:rPr lang="en-US" sz="1200" dirty="0" err="1"/>
              <a:t>ip</a:t>
            </a:r>
            <a:r>
              <a:rPr lang="en-US" sz="1200" dirty="0"/>
              <a:t>'][0]}} {{</a:t>
            </a:r>
            <a:r>
              <a:rPr lang="en-US" sz="1200" dirty="0" err="1"/>
              <a:t>config</a:t>
            </a:r>
            <a:r>
              <a:rPr lang="en-US" sz="1200" dirty="0"/>
              <a:t>['vlan41']['</a:t>
            </a:r>
            <a:r>
              <a:rPr lang="en-US" sz="1200" dirty="0" err="1"/>
              <a:t>ip</a:t>
            </a:r>
            <a:r>
              <a:rPr lang="en-US" sz="1200" dirty="0"/>
              <a:t>'].netmask}} {{</a:t>
            </a:r>
            <a:r>
              <a:rPr lang="en-US" sz="1200" dirty="0" err="1"/>
              <a:t>config</a:t>
            </a:r>
            <a:r>
              <a:rPr lang="en-US" sz="1200" dirty="0"/>
              <a:t>['vlan102']['</a:t>
            </a:r>
            <a:r>
              <a:rPr lang="en-US" sz="1200" dirty="0" err="1"/>
              <a:t>ip</a:t>
            </a:r>
            <a:r>
              <a:rPr lang="en-US" sz="1200" dirty="0"/>
              <a:t>'][1]}}</a:t>
            </a:r>
          </a:p>
          <a:p>
            <a:pPr marL="0" indent="0" fontAlgn="auto">
              <a:lnSpc>
                <a:spcPct val="100000"/>
              </a:lnSpc>
              <a:spcBef>
                <a:spcPts val="0"/>
              </a:spcBef>
              <a:spcAft>
                <a:spcPts val="0"/>
              </a:spcAft>
              <a:buSzTx/>
              <a:buNone/>
            </a:pPr>
            <a:r>
              <a:rPr lang="en-US" sz="1200" dirty="0"/>
              <a:t>{</a:t>
            </a:r>
            <a:r>
              <a:rPr lang="en-US" sz="1200" dirty="0" err="1"/>
              <a:t>endif</a:t>
            </a:r>
            <a:r>
              <a:rPr lang="en-US" sz="1200"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 Placeholder 5"/>
          <p:cNvSpPr>
            <a:spLocks noGrp="1"/>
          </p:cNvSpPr>
          <p:nvPr>
            <p:ph type="body" sz="quarter" idx="12"/>
          </p:nvPr>
        </p:nvSpPr>
        <p:spPr/>
        <p:txBody>
          <a:bodyPr/>
          <a:lstStyle/>
          <a:p>
            <a:r>
              <a:rPr lang="en-US" sz="1600" dirty="0"/>
              <a:t>Contains </a:t>
            </a:r>
            <a:r>
              <a:rPr lang="en-US" sz="1600" b="1" dirty="0"/>
              <a:t>variables</a:t>
            </a:r>
            <a:r>
              <a:rPr lang="en-US" sz="1600" dirty="0"/>
              <a:t> and/or </a:t>
            </a:r>
            <a:r>
              <a:rPr lang="en-US" sz="1600" b="1" dirty="0"/>
              <a:t>expressions</a:t>
            </a:r>
            <a:r>
              <a:rPr lang="en-US" sz="1600" dirty="0"/>
              <a:t> which get replaced with values when </a:t>
            </a:r>
            <a:r>
              <a:rPr lang="en-US" sz="1600" i="1" dirty="0"/>
              <a:t>rendered</a:t>
            </a:r>
            <a:endParaRPr lang="en-US" sz="1600" dirty="0"/>
          </a:p>
          <a:p>
            <a:endParaRPr lang="en-US" dirty="0"/>
          </a:p>
        </p:txBody>
      </p:sp>
    </p:spTree>
    <p:extLst>
      <p:ext uri="{BB962C8B-B14F-4D97-AF65-F5344CB8AC3E}">
        <p14:creationId xmlns:p14="http://schemas.microsoft.com/office/powerpoint/2010/main" val="189210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2" name="Title 1"/>
          <p:cNvSpPr>
            <a:spLocks noGrp="1"/>
          </p:cNvSpPr>
          <p:nvPr>
            <p:ph type="title"/>
          </p:nvPr>
        </p:nvSpPr>
        <p:spPr/>
        <p:txBody>
          <a:bodyPr/>
          <a:lstStyle/>
          <a:p>
            <a:r>
              <a:rPr lang="en-US" dirty="0" err="1"/>
              <a:t>Yaml</a:t>
            </a:r>
            <a:endParaRPr lang="en-US" dirty="0"/>
          </a:p>
        </p:txBody>
      </p:sp>
      <p:sp>
        <p:nvSpPr>
          <p:cNvPr id="6" name="Content Placeholder 5"/>
          <p:cNvSpPr>
            <a:spLocks noGrp="1"/>
          </p:cNvSpPr>
          <p:nvPr>
            <p:ph sz="quarter" idx="11"/>
          </p:nvPr>
        </p:nvSpPr>
        <p:spPr/>
        <p:txBody>
          <a:bodyPr/>
          <a:lstStyle/>
          <a:p>
            <a:r>
              <a:rPr lang="en-US" dirty="0"/>
              <a:t>Structure to define:</a:t>
            </a:r>
          </a:p>
          <a:p>
            <a:pPr lvl="1"/>
            <a:r>
              <a:rPr lang="en-US" dirty="0"/>
              <a:t>dictionary (unordered set of key value pairs, lists) </a:t>
            </a:r>
          </a:p>
          <a:p>
            <a:pPr lvl="1"/>
            <a:r>
              <a:rPr lang="en-US" dirty="0"/>
              <a:t>list of items</a:t>
            </a:r>
          </a:p>
          <a:p>
            <a:pPr lvl="1"/>
            <a:r>
              <a:rPr lang="en-US" dirty="0"/>
              <a:t>key value pair</a:t>
            </a:r>
          </a:p>
        </p:txBody>
      </p:sp>
      <p:sp>
        <p:nvSpPr>
          <p:cNvPr id="7" name="Content Placeholder 6"/>
          <p:cNvSpPr>
            <a:spLocks noGrp="1"/>
          </p:cNvSpPr>
          <p:nvPr>
            <p:ph sz="quarter" idx="12"/>
          </p:nvPr>
        </p:nvSpPr>
        <p:spPr/>
        <p:txBody>
          <a:bodyPr/>
          <a:lstStyle/>
          <a:p>
            <a:pPr marL="0" lvl="0" indent="0" fontAlgn="auto">
              <a:lnSpc>
                <a:spcPct val="100000"/>
              </a:lnSpc>
              <a:spcBef>
                <a:spcPts val="0"/>
              </a:spcBef>
              <a:spcAft>
                <a:spcPts val="0"/>
              </a:spcAft>
              <a:buSzTx/>
              <a:buNone/>
            </a:pPr>
            <a:r>
              <a:rPr lang="en-US" sz="1600" i="1" dirty="0">
                <a:latin typeface="Courier" charset="0"/>
                <a:ea typeface="Courier" charset="0"/>
                <a:cs typeface="Courier" charset="0"/>
              </a:rPr>
              <a:t># A sample employee record</a:t>
            </a:r>
            <a:r>
              <a:rPr lang="en-US" sz="1600" dirty="0">
                <a:latin typeface="Courier" charset="0"/>
                <a:ea typeface="Courier" charset="0"/>
                <a:cs typeface="Courier" charset="0"/>
              </a:rPr>
              <a:t>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name: Kevin Kuhls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job: Network Engineer</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skill: Advanced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employed: True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certifications: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RS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DC</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CISSP</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VCP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languages: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err="1">
                <a:latin typeface="Courier" charset="0"/>
                <a:ea typeface="Courier" charset="0"/>
                <a:cs typeface="Courier" charset="0"/>
              </a:rPr>
              <a:t>perl</a:t>
            </a:r>
            <a:r>
              <a:rPr lang="en-US" sz="1600" dirty="0">
                <a:latin typeface="Courier" charset="0"/>
                <a:ea typeface="Courier" charset="0"/>
                <a:cs typeface="Courier" charset="0"/>
              </a:rPr>
              <a:t>: Novice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python: Intermediate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education: |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BS in Computer Engineering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40" y="2640957"/>
            <a:ext cx="2146161" cy="1788468"/>
          </a:xfrm>
          <a:prstGeom prst="rect">
            <a:avLst/>
          </a:prstGeom>
        </p:spPr>
      </p:pic>
    </p:spTree>
    <p:extLst>
      <p:ext uri="{BB962C8B-B14F-4D97-AF65-F5344CB8AC3E}">
        <p14:creationId xmlns:p14="http://schemas.microsoft.com/office/powerpoint/2010/main" val="6267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Ansible</a:t>
            </a:r>
            <a:r>
              <a:rPr lang="en-GB" dirty="0"/>
              <a:t> 2.x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42902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654260"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Human Friendly</a:t>
            </a:r>
          </a:p>
        </p:txBody>
      </p:sp>
      <p:sp>
        <p:nvSpPr>
          <p:cNvPr id="21" name="TextBox 20"/>
          <p:cNvSpPr txBox="1"/>
          <p:nvPr/>
        </p:nvSpPr>
        <p:spPr>
          <a:xfrm>
            <a:off x="3895543"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Task Oriented</a:t>
            </a:r>
          </a:p>
        </p:txBody>
      </p:sp>
      <p:sp>
        <p:nvSpPr>
          <p:cNvPr id="22" name="TextBox 21"/>
          <p:cNvSpPr txBox="1"/>
          <p:nvPr/>
        </p:nvSpPr>
        <p:spPr>
          <a:xfrm>
            <a:off x="5136826"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Easy To Replay</a:t>
            </a:r>
          </a:p>
        </p:txBody>
      </p:sp>
      <p:sp>
        <p:nvSpPr>
          <p:cNvPr id="23" name="TextBox 22"/>
          <p:cNvSpPr txBox="1"/>
          <p:nvPr/>
        </p:nvSpPr>
        <p:spPr>
          <a:xfrm>
            <a:off x="6378112"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No Special Tools</a:t>
            </a:r>
          </a:p>
        </p:txBody>
      </p:sp>
      <p:sp>
        <p:nvSpPr>
          <p:cNvPr id="36" name="Freeform 24"/>
          <p:cNvSpPr>
            <a:spLocks noChangeAspect="1" noEditPoints="1"/>
          </p:cNvSpPr>
          <p:nvPr/>
        </p:nvSpPr>
        <p:spPr bwMode="auto">
          <a:xfrm>
            <a:off x="811378" y="3224986"/>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200"/>
          </a:p>
        </p:txBody>
      </p:sp>
      <p:grpSp>
        <p:nvGrpSpPr>
          <p:cNvPr id="37" name="Group 36"/>
          <p:cNvGrpSpPr>
            <a:grpSpLocks noChangeAspect="1"/>
          </p:cNvGrpSpPr>
          <p:nvPr/>
        </p:nvGrpSpPr>
        <p:grpSpPr>
          <a:xfrm>
            <a:off x="723500" y="1121790"/>
            <a:ext cx="1356145" cy="913924"/>
            <a:chOff x="2196923" y="1541238"/>
            <a:chExt cx="386925" cy="260754"/>
          </a:xfrm>
        </p:grpSpPr>
        <p:sp>
          <p:nvSpPr>
            <p:cNvPr id="38"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0"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1"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42" name="TextBox 41"/>
          <p:cNvSpPr txBox="1"/>
          <p:nvPr/>
        </p:nvSpPr>
        <p:spPr>
          <a:xfrm>
            <a:off x="2654260"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Syntax</a:t>
            </a:r>
            <a:br>
              <a:rPr lang="en-US" sz="1200" dirty="0">
                <a:solidFill>
                  <a:srgbClr val="FFFFFF"/>
                </a:solidFill>
              </a:rPr>
            </a:br>
            <a:r>
              <a:rPr lang="en-US" sz="1200" dirty="0">
                <a:solidFill>
                  <a:srgbClr val="FFFFFF"/>
                </a:solidFill>
              </a:rPr>
              <a:t>format changes</a:t>
            </a:r>
          </a:p>
        </p:txBody>
      </p:sp>
      <p:sp>
        <p:nvSpPr>
          <p:cNvPr id="43" name="TextBox 42"/>
          <p:cNvSpPr txBox="1"/>
          <p:nvPr/>
        </p:nvSpPr>
        <p:spPr>
          <a:xfrm>
            <a:off x="3895543"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Structured output</a:t>
            </a:r>
          </a:p>
        </p:txBody>
      </p:sp>
      <p:sp>
        <p:nvSpPr>
          <p:cNvPr id="44" name="TextBox 43"/>
          <p:cNvSpPr txBox="1"/>
          <p:nvPr/>
        </p:nvSpPr>
        <p:spPr>
          <a:xfrm>
            <a:off x="5136826"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Error Reporting</a:t>
            </a:r>
          </a:p>
        </p:txBody>
      </p:sp>
      <p:sp>
        <p:nvSpPr>
          <p:cNvPr id="45" name="TextBox 44"/>
          <p:cNvSpPr txBox="1"/>
          <p:nvPr/>
        </p:nvSpPr>
        <p:spPr>
          <a:xfrm>
            <a:off x="6378112"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Transaction</a:t>
            </a:r>
          </a:p>
          <a:p>
            <a:pPr defTabSz="456265"/>
            <a:r>
              <a:rPr lang="en-US" sz="1200" dirty="0">
                <a:solidFill>
                  <a:srgbClr val="FFFFFF"/>
                </a:solidFill>
              </a:rPr>
              <a:t>management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498" y="3098731"/>
            <a:ext cx="1138631" cy="1138631"/>
          </a:xfrm>
          <a:prstGeom prst="rect">
            <a:avLst/>
          </a:prstGeom>
        </p:spPr>
      </p:pic>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7" name="Title 6"/>
          <p:cNvSpPr>
            <a:spLocks noGrp="1"/>
          </p:cNvSpPr>
          <p:nvPr>
            <p:ph type="title"/>
          </p:nvPr>
        </p:nvSpPr>
        <p:spPr/>
        <p:txBody>
          <a:bodyPr/>
          <a:lstStyle/>
          <a:p>
            <a:pPr>
              <a:spcBef>
                <a:spcPts val="450"/>
              </a:spcBef>
            </a:pPr>
            <a:r>
              <a:rPr lang="en-US" dirty="0" smtClean="0">
                <a:solidFill>
                  <a:srgbClr val="676767"/>
                </a:solidFill>
              </a:rPr>
              <a:t>Configuration </a:t>
            </a:r>
            <a:r>
              <a:rPr lang="en-US" dirty="0">
                <a:solidFill>
                  <a:srgbClr val="676767"/>
                </a:solidFill>
              </a:rPr>
              <a:t>Management Today: CLI</a:t>
            </a:r>
          </a:p>
        </p:txBody>
      </p:sp>
    </p:spTree>
    <p:extLst>
      <p:ext uri="{BB962C8B-B14F-4D97-AF65-F5344CB8AC3E}">
        <p14:creationId xmlns:p14="http://schemas.microsoft.com/office/powerpoint/2010/main" val="21192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4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CLI automation?</a:t>
            </a:r>
          </a:p>
        </p:txBody>
      </p:sp>
      <p:sp>
        <p:nvSpPr>
          <p:cNvPr id="4" name="Footer Placeholder 3"/>
          <p:cNvSpPr>
            <a:spLocks noGrp="1"/>
          </p:cNvSpPr>
          <p:nvPr>
            <p:ph type="ftr" sz="quarter" idx="3"/>
          </p:nvPr>
        </p:nvSpPr>
        <p:spPr/>
        <p:txBody>
          <a:bodyPr/>
          <a:lstStyle/>
          <a:p>
            <a:r>
              <a:rPr lang="en-US" smtClean="0"/>
              <a:t>DEVNET1002</a:t>
            </a:r>
            <a:endParaRPr lang="en-US" dirty="0"/>
          </a:p>
        </p:txBody>
      </p:sp>
    </p:spTree>
    <p:extLst>
      <p:ext uri="{BB962C8B-B14F-4D97-AF65-F5344CB8AC3E}">
        <p14:creationId xmlns:p14="http://schemas.microsoft.com/office/powerpoint/2010/main" val="189454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399881" y="1837531"/>
            <a:ext cx="2870200" cy="1917700"/>
          </a:xfrm>
        </p:spPr>
      </p:pic>
      <p:sp>
        <p:nvSpPr>
          <p:cNvPr id="5" name="Text Placeholder 4"/>
          <p:cNvSpPr>
            <a:spLocks noGrp="1"/>
          </p:cNvSpPr>
          <p:nvPr>
            <p:ph sz="quarter" idx="11"/>
          </p:nvPr>
        </p:nvSpPr>
        <p:spPr>
          <a:xfrm>
            <a:off x="356616" y="1241425"/>
            <a:ext cx="4617720" cy="3097819"/>
          </a:xfrm>
        </p:spPr>
        <p:txBody>
          <a:bodyPr/>
          <a:lstStyle/>
          <a:p>
            <a:r>
              <a:rPr lang="en-US" sz="2000" dirty="0"/>
              <a:t>Programming Building block </a:t>
            </a:r>
          </a:p>
          <a:p>
            <a:r>
              <a:rPr lang="en-US" sz="2000" dirty="0"/>
              <a:t>APIs can have various </a:t>
            </a:r>
            <a:r>
              <a:rPr lang="en-US" sz="2000" b="1" dirty="0">
                <a:solidFill>
                  <a:srgbClr val="0070C0"/>
                </a:solidFill>
              </a:rPr>
              <a:t>Properties</a:t>
            </a:r>
          </a:p>
          <a:p>
            <a:pPr lvl="1"/>
            <a:r>
              <a:rPr lang="en-US" sz="1100" b="1" dirty="0"/>
              <a:t>Transport</a:t>
            </a:r>
            <a:r>
              <a:rPr lang="en-US" sz="1100" dirty="0"/>
              <a:t> (SSH, HTTP)</a:t>
            </a:r>
          </a:p>
          <a:p>
            <a:pPr lvl="1"/>
            <a:r>
              <a:rPr lang="en-US" sz="1100" b="1" dirty="0"/>
              <a:t>Encoding</a:t>
            </a:r>
            <a:r>
              <a:rPr lang="en-US" sz="1100" dirty="0"/>
              <a:t> (XML, JSON, </a:t>
            </a:r>
            <a:r>
              <a:rPr lang="en-US" sz="1100" dirty="0" err="1"/>
              <a:t>ProtoBuffer</a:t>
            </a:r>
            <a:r>
              <a:rPr lang="en-US" sz="1100" dirty="0"/>
              <a:t>)</a:t>
            </a:r>
          </a:p>
          <a:p>
            <a:pPr lvl="1"/>
            <a:r>
              <a:rPr lang="en-US" sz="1100" b="1" dirty="0"/>
              <a:t>Data structure </a:t>
            </a:r>
            <a:r>
              <a:rPr lang="en-US" sz="1100" dirty="0"/>
              <a:t>(Data Models)</a:t>
            </a:r>
          </a:p>
          <a:p>
            <a:r>
              <a:rPr lang="en-US" sz="2000" dirty="0"/>
              <a:t>Some </a:t>
            </a:r>
            <a:r>
              <a:rPr lang="en-US" sz="2000" b="1" dirty="0">
                <a:solidFill>
                  <a:srgbClr val="0070C0"/>
                </a:solidFill>
              </a:rPr>
              <a:t>Examples</a:t>
            </a:r>
            <a:r>
              <a:rPr lang="en-US" sz="2000" dirty="0">
                <a:solidFill>
                  <a:srgbClr val="0070C0"/>
                </a:solidFill>
              </a:rPr>
              <a:t> </a:t>
            </a:r>
            <a:r>
              <a:rPr lang="en-US" sz="2000" dirty="0"/>
              <a:t>of APIs </a:t>
            </a:r>
          </a:p>
          <a:p>
            <a:pPr lvl="1"/>
            <a:r>
              <a:rPr lang="en-US" sz="1100" dirty="0"/>
              <a:t>The Twitter API</a:t>
            </a:r>
          </a:p>
          <a:p>
            <a:pPr lvl="1"/>
            <a:r>
              <a:rPr lang="en-US" sz="1100" dirty="0"/>
              <a:t>The Java API</a:t>
            </a:r>
          </a:p>
          <a:p>
            <a:endParaRPr lang="en-US" dirty="0"/>
          </a:p>
        </p:txBody>
      </p:sp>
      <p:sp>
        <p:nvSpPr>
          <p:cNvPr id="16" name="Footer Placeholder 2"/>
          <p:cNvSpPr>
            <a:spLocks noGrp="1"/>
          </p:cNvSpPr>
          <p:nvPr>
            <p:ph type="ftr" sz="quarter" idx="3"/>
          </p:nvPr>
        </p:nvSpPr>
        <p:spPr>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solidFill>
                  <a:srgbClr val="676767"/>
                </a:solidFill>
              </a:rPr>
              <a:t>APIs – Application Programming </a:t>
            </a:r>
            <a:r>
              <a:rPr lang="en-US" dirty="0" smtClean="0">
                <a:solidFill>
                  <a:srgbClr val="676767"/>
                </a:solidFill>
              </a:rPr>
              <a:t>Interfaces</a:t>
            </a:r>
            <a:endParaRPr lang="en-US" dirty="0"/>
          </a:p>
        </p:txBody>
      </p:sp>
      <p:sp>
        <p:nvSpPr>
          <p:cNvPr id="8" name="Text Placeholder 7"/>
          <p:cNvSpPr>
            <a:spLocks noGrp="1"/>
          </p:cNvSpPr>
          <p:nvPr>
            <p:ph type="body" sz="quarter" idx="12"/>
          </p:nvPr>
        </p:nvSpPr>
        <p:spPr/>
        <p:txBody>
          <a:bodyPr/>
          <a:lstStyle/>
          <a:p>
            <a:r>
              <a:rPr lang="en-US" i="1" dirty="0">
                <a:solidFill>
                  <a:srgbClr val="676767"/>
                </a:solidFill>
                <a:cs typeface="CiscoSans"/>
              </a:rPr>
              <a:t>“A </a:t>
            </a:r>
            <a:r>
              <a:rPr lang="en-US" b="1" i="1" dirty="0">
                <a:solidFill>
                  <a:srgbClr val="0070C0"/>
                </a:solidFill>
                <a:cs typeface="CiscoSans"/>
              </a:rPr>
              <a:t>set of Function Calls </a:t>
            </a:r>
            <a:r>
              <a:rPr lang="en-US" i="1" dirty="0">
                <a:solidFill>
                  <a:srgbClr val="676767"/>
                </a:solidFill>
                <a:cs typeface="CiscoSans"/>
              </a:rPr>
              <a:t>that allow talking to a system”</a:t>
            </a:r>
          </a:p>
          <a:p>
            <a:endParaRPr lang="en-US" dirty="0"/>
          </a:p>
        </p:txBody>
      </p:sp>
    </p:spTree>
    <p:extLst>
      <p:ext uri="{BB962C8B-B14F-4D97-AF65-F5344CB8AC3E}">
        <p14:creationId xmlns:p14="http://schemas.microsoft.com/office/powerpoint/2010/main" val="121654137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3"/>
          </p:nvPr>
        </p:nvSpPr>
        <p:spPr>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Content Placeholder 1"/>
          <p:cNvSpPr>
            <a:spLocks noGrp="1"/>
          </p:cNvSpPr>
          <p:nvPr>
            <p:ph type="body" sz="quarter" idx="13"/>
          </p:nvPr>
        </p:nvSpPr>
        <p:spPr>
          <a:xfrm>
            <a:off x="356617" y="1600200"/>
            <a:ext cx="6288024" cy="1733550"/>
          </a:xfrm>
        </p:spPr>
        <p:txBody>
          <a:bodyPr/>
          <a:lstStyle/>
          <a:p>
            <a:pPr marL="0" indent="0" fontAlgn="auto">
              <a:lnSpc>
                <a:spcPct val="100000"/>
              </a:lnSpc>
              <a:spcBef>
                <a:spcPts val="0"/>
              </a:spcBef>
              <a:spcAft>
                <a:spcPts val="0"/>
              </a:spcAft>
              <a:buSzTx/>
              <a:buNone/>
            </a:pPr>
            <a:endParaRPr lang="en-US" i="1" dirty="0" smtClean="0"/>
          </a:p>
          <a:p>
            <a:pPr marL="0" indent="0" fontAlgn="auto">
              <a:lnSpc>
                <a:spcPct val="100000"/>
              </a:lnSpc>
              <a:spcBef>
                <a:spcPts val="0"/>
              </a:spcBef>
              <a:spcAft>
                <a:spcPts val="0"/>
              </a:spcAft>
              <a:buSzTx/>
              <a:buNone/>
            </a:pPr>
            <a:r>
              <a:rPr lang="en-US" sz="2400" i="1" dirty="0" smtClean="0"/>
              <a:t>“</a:t>
            </a:r>
            <a:r>
              <a:rPr lang="en-US" sz="2400" i="1" dirty="0"/>
              <a:t>XML, JSON, YAML are </a:t>
            </a:r>
            <a:r>
              <a:rPr lang="en-US" sz="2400" b="1" i="1" dirty="0">
                <a:solidFill>
                  <a:srgbClr val="0070C0"/>
                </a:solidFill>
                <a:latin typeface="ArialMT" charset="0"/>
              </a:rPr>
              <a:t>Text-file formats </a:t>
            </a:r>
            <a:r>
              <a:rPr lang="en-US" sz="2400" i="1" dirty="0"/>
              <a:t>used to </a:t>
            </a:r>
            <a:r>
              <a:rPr lang="en-US" sz="2400" b="1" i="1" dirty="0">
                <a:solidFill>
                  <a:srgbClr val="0070C0"/>
                </a:solidFill>
                <a:latin typeface="ArialMT" charset="0"/>
              </a:rPr>
              <a:t>store structured data </a:t>
            </a:r>
            <a:r>
              <a:rPr lang="en-US" sz="2400" i="1" dirty="0"/>
              <a:t>for embedded and Web applications</a:t>
            </a:r>
            <a:r>
              <a:rPr lang="en-US" sz="2400"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idx="4294967295"/>
          </p:nvPr>
        </p:nvSpPr>
        <p:spPr>
          <a:xfrm>
            <a:off x="630238" y="219075"/>
            <a:ext cx="8513762" cy="765175"/>
          </a:xfrm>
        </p:spPr>
        <p:txBody>
          <a:bodyPr/>
          <a:lstStyle/>
          <a:p>
            <a:r>
              <a:rPr lang="en-US" dirty="0" smtClean="0"/>
              <a:t>Encoding Formats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6173" y="3813663"/>
            <a:ext cx="1168435" cy="397765"/>
          </a:xfrm>
          <a:prstGeom prst="rect">
            <a:avLst/>
          </a:prstGeom>
          <a:solidFill>
            <a:schemeClr val="tx1">
              <a:lumMod val="50000"/>
            </a:schemeClr>
          </a:solidFill>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0693" y="569156"/>
            <a:ext cx="1203622" cy="1104321"/>
          </a:xfrm>
          <a:prstGeom prst="rect">
            <a:avLst/>
          </a:prstGeom>
          <a:solidFill>
            <a:schemeClr val="bg1"/>
          </a:solidFill>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3034" y="1781022"/>
            <a:ext cx="1894709" cy="1591556"/>
          </a:xfrm>
          <a:prstGeom prst="rect">
            <a:avLst/>
          </a:prstGeom>
        </p:spPr>
      </p:pic>
    </p:spTree>
    <p:extLst>
      <p:ext uri="{BB962C8B-B14F-4D97-AF65-F5344CB8AC3E}">
        <p14:creationId xmlns:p14="http://schemas.microsoft.com/office/powerpoint/2010/main" val="128428638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8399" y="609578"/>
            <a:ext cx="1894709" cy="1591556"/>
          </a:xfrm>
          <a:prstGeom prst="rect">
            <a:avLst/>
          </a:prstGeom>
        </p:spPr>
      </p:pic>
      <p:sp>
        <p:nvSpPr>
          <p:cNvPr id="3" name="Title 2"/>
          <p:cNvSpPr>
            <a:spLocks noGrp="1"/>
          </p:cNvSpPr>
          <p:nvPr>
            <p:ph type="title"/>
          </p:nvPr>
        </p:nvSpPr>
        <p:spPr>
          <a:xfrm>
            <a:off x="296347" y="111103"/>
            <a:ext cx="8341142" cy="731456"/>
          </a:xfrm>
        </p:spPr>
        <p:txBody>
          <a:bodyPr/>
          <a:lstStyle/>
          <a:p>
            <a:r>
              <a:rPr lang="en-US" dirty="0"/>
              <a:t>XML vs JSON vs YAML</a:t>
            </a:r>
          </a:p>
        </p:txBody>
      </p:sp>
      <p:sp>
        <p:nvSpPr>
          <p:cNvPr id="7" name="Rectangle 6"/>
          <p:cNvSpPr/>
          <p:nvPr/>
        </p:nvSpPr>
        <p:spPr>
          <a:xfrm>
            <a:off x="354931" y="1853038"/>
            <a:ext cx="4843607" cy="2123658"/>
          </a:xfrm>
          <a:prstGeom prst="rect">
            <a:avLst/>
          </a:prstGeom>
        </p:spPr>
        <p:txBody>
          <a:bodyPr wrap="square">
            <a:spAutoFit/>
          </a:bodyPr>
          <a:lstStyle/>
          <a:p>
            <a:pPr defTabSz="685435">
              <a:defRPr/>
            </a:pPr>
            <a:r>
              <a:rPr lang="en-US" sz="1200" dirty="0"/>
              <a:t>&lt;interfaces </a:t>
            </a:r>
            <a:r>
              <a:rPr lang="en-US" sz="1200" dirty="0" err="1"/>
              <a:t>xmlns</a:t>
            </a:r>
            <a:r>
              <a:rPr lang="en-US" sz="1200" dirty="0"/>
              <a:t>:=“[</a:t>
            </a:r>
            <a:r>
              <a:rPr lang="is-IS" sz="1200" dirty="0"/>
              <a:t>…]</a:t>
            </a:r>
            <a:r>
              <a:rPr lang="en-US" sz="1200" b="1" dirty="0" err="1"/>
              <a:t>yang:ietf-interfaces</a:t>
            </a:r>
            <a:r>
              <a:rPr lang="en-US" sz="1200" dirty="0"/>
              <a:t>”&gt; </a:t>
            </a:r>
          </a:p>
          <a:p>
            <a:pPr defTabSz="685435">
              <a:defRPr/>
            </a:pPr>
            <a:r>
              <a:rPr lang="en-US" sz="1200" dirty="0"/>
              <a:t>    &lt;interface&gt; 		</a:t>
            </a:r>
          </a:p>
          <a:p>
            <a:pPr defTabSz="685435">
              <a:defRPr/>
            </a:pPr>
            <a:endParaRPr lang="en-US" sz="1200" dirty="0"/>
          </a:p>
          <a:p>
            <a:pPr defTabSz="685435">
              <a:defRPr/>
            </a:pPr>
            <a:r>
              <a:rPr lang="en-US" sz="1200" b="1" dirty="0"/>
              <a:t>        </a:t>
            </a:r>
            <a:r>
              <a:rPr lang="en-US" sz="1200" b="1" dirty="0">
                <a:solidFill>
                  <a:srgbClr val="00B050"/>
                </a:solidFill>
              </a:rPr>
              <a:t>&lt;name&gt;</a:t>
            </a:r>
            <a:r>
              <a:rPr lang="en-US" sz="1200" b="1" dirty="0">
                <a:solidFill>
                  <a:srgbClr val="0070C0"/>
                </a:solidFill>
              </a:rPr>
              <a:t>eth0</a:t>
            </a:r>
            <a:r>
              <a:rPr lang="en-US" sz="1200" b="1" dirty="0">
                <a:solidFill>
                  <a:srgbClr val="00B050"/>
                </a:solidFill>
              </a:rPr>
              <a:t>&lt;/name&gt; </a:t>
            </a:r>
            <a:r>
              <a:rPr lang="en-US" sz="1200" b="1" dirty="0"/>
              <a:t>		</a:t>
            </a:r>
          </a:p>
          <a:p>
            <a:pPr defTabSz="685435">
              <a:defRPr/>
            </a:pPr>
            <a:r>
              <a:rPr lang="en-US" sz="1200" dirty="0"/>
              <a:t>        &lt;type&gt;</a:t>
            </a:r>
            <a:r>
              <a:rPr lang="en-US" sz="1200" dirty="0" err="1"/>
              <a:t>ethernetCsmacd</a:t>
            </a:r>
            <a:r>
              <a:rPr lang="en-US" sz="1200" dirty="0"/>
              <a:t>&lt;/type&gt; 		</a:t>
            </a:r>
          </a:p>
          <a:p>
            <a:pPr defTabSz="685435">
              <a:defRPr/>
            </a:pPr>
            <a:r>
              <a:rPr lang="en-US" sz="1200" dirty="0"/>
              <a:t>        &lt;location&gt;0&lt;/location&gt;		 </a:t>
            </a:r>
          </a:p>
          <a:p>
            <a:pPr defTabSz="685435">
              <a:defRPr/>
            </a:pPr>
            <a:r>
              <a:rPr lang="en-US" sz="1200" dirty="0"/>
              <a:t>        &lt;enabled&gt;true&lt;/enabled&gt;		 </a:t>
            </a:r>
          </a:p>
          <a:p>
            <a:pPr defTabSz="685435">
              <a:defRPr/>
            </a:pPr>
            <a:r>
              <a:rPr lang="en-US" sz="1200" dirty="0"/>
              <a:t>        &lt;if-index&gt;2&lt;/if-index&gt; 	</a:t>
            </a:r>
          </a:p>
          <a:p>
            <a:pPr defTabSz="685435">
              <a:defRPr/>
            </a:pPr>
            <a:endParaRPr lang="en-US" sz="1200" dirty="0"/>
          </a:p>
          <a:p>
            <a:pPr defTabSz="685435">
              <a:defRPr/>
            </a:pPr>
            <a:r>
              <a:rPr lang="en-US" sz="1200" dirty="0"/>
              <a:t>    &lt;/interface&gt;</a:t>
            </a:r>
          </a:p>
          <a:p>
            <a:pPr defTabSz="685435">
              <a:defRPr/>
            </a:pPr>
            <a:r>
              <a:rPr lang="en-US" sz="1200" dirty="0"/>
              <a:t>&lt;/interfaces&gt;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409" y="1080118"/>
            <a:ext cx="708963" cy="650473"/>
          </a:xfrm>
          <a:prstGeom prst="rect">
            <a:avLst/>
          </a:prstGeom>
          <a:solidFill>
            <a:schemeClr val="bg1"/>
          </a:solidFill>
        </p:spPr>
      </p:pic>
      <p:sp>
        <p:nvSpPr>
          <p:cNvPr id="23" name="Rectangle 22"/>
          <p:cNvSpPr/>
          <p:nvPr/>
        </p:nvSpPr>
        <p:spPr>
          <a:xfrm>
            <a:off x="3611806" y="1483897"/>
            <a:ext cx="4569620" cy="2862322"/>
          </a:xfrm>
          <a:prstGeom prst="rect">
            <a:avLst/>
          </a:prstGeom>
        </p:spPr>
        <p:txBody>
          <a:bodyPr>
            <a:spAutoFit/>
          </a:bodyPr>
          <a:lstStyle/>
          <a:p>
            <a:pPr defTabSz="685435">
              <a:defRPr/>
            </a:pPr>
            <a:endParaRPr lang="en-US" sz="1200" dirty="0"/>
          </a:p>
          <a:p>
            <a:pPr defTabSz="685435">
              <a:defRPr/>
            </a:pPr>
            <a:r>
              <a:rPr lang="en-US" sz="1200" dirty="0"/>
              <a:t>{</a:t>
            </a:r>
          </a:p>
          <a:p>
            <a:pPr defTabSz="685435">
              <a:defRPr/>
            </a:pPr>
            <a:r>
              <a:rPr lang="en-US" sz="1200" dirty="0"/>
              <a:t>    "</a:t>
            </a:r>
            <a:r>
              <a:rPr lang="en-US" sz="1200" b="1" dirty="0" err="1"/>
              <a:t>ietf-interfaces:interfaces</a:t>
            </a:r>
            <a:r>
              <a:rPr lang="en-US" sz="1200" dirty="0"/>
              <a:t>": {</a:t>
            </a:r>
          </a:p>
          <a:p>
            <a:pPr defTabSz="685435">
              <a:defRPr/>
            </a:pPr>
            <a:r>
              <a:rPr lang="en-US" sz="1200" dirty="0"/>
              <a:t>        "interface": [</a:t>
            </a:r>
          </a:p>
          <a:p>
            <a:pPr defTabSz="685435">
              <a:defRPr/>
            </a:pPr>
            <a:r>
              <a:rPr lang="en-US" sz="1200" dirty="0"/>
              <a:t>            {</a:t>
            </a:r>
          </a:p>
          <a:p>
            <a:pPr defTabSz="685435">
              <a:defRPr/>
            </a:pPr>
            <a:r>
              <a:rPr lang="en-US" sz="1200" dirty="0"/>
              <a:t>                </a:t>
            </a:r>
            <a:r>
              <a:rPr lang="en-US" sz="1200" b="1" dirty="0">
                <a:solidFill>
                  <a:srgbClr val="00B050"/>
                </a:solidFill>
              </a:rPr>
              <a:t>"name": </a:t>
            </a:r>
            <a:r>
              <a:rPr lang="en-US" sz="1200" b="1" dirty="0">
                <a:solidFill>
                  <a:srgbClr val="0070C0"/>
                </a:solidFill>
              </a:rPr>
              <a:t>"eth0”</a:t>
            </a:r>
            <a:r>
              <a:rPr lang="en-US" sz="1200" dirty="0"/>
              <a:t>,</a:t>
            </a:r>
          </a:p>
          <a:p>
            <a:pPr defTabSz="685435">
              <a:defRPr/>
            </a:pPr>
            <a:r>
              <a:rPr lang="en-US" sz="1200" dirty="0"/>
              <a:t>                "type": "</a:t>
            </a:r>
            <a:r>
              <a:rPr lang="en-US" sz="1200" dirty="0" err="1"/>
              <a:t>ethernetCsmacd</a:t>
            </a:r>
            <a:r>
              <a:rPr lang="en-US" sz="1200" dirty="0"/>
              <a:t>”,</a:t>
            </a:r>
          </a:p>
          <a:p>
            <a:pPr defTabSz="685435">
              <a:defRPr/>
            </a:pPr>
            <a:r>
              <a:rPr lang="en-US" sz="1200" dirty="0"/>
              <a:t>                "location": "0”,</a:t>
            </a:r>
          </a:p>
          <a:p>
            <a:pPr defTabSz="685435">
              <a:defRPr/>
            </a:pPr>
            <a:r>
              <a:rPr lang="en-US" sz="1200" dirty="0"/>
              <a:t>                "enabled": true, </a:t>
            </a:r>
          </a:p>
          <a:p>
            <a:pPr defTabSz="685435">
              <a:defRPr/>
            </a:pPr>
            <a:r>
              <a:rPr lang="en-US" sz="1200" dirty="0"/>
              <a:t>                "if-index": 2 </a:t>
            </a:r>
          </a:p>
          <a:p>
            <a:pPr defTabSz="685435">
              <a:defRPr/>
            </a:pPr>
            <a:r>
              <a:rPr lang="en-US" sz="1200" dirty="0"/>
              <a:t>            }</a:t>
            </a:r>
          </a:p>
          <a:p>
            <a:pPr defTabSz="685435">
              <a:defRPr/>
            </a:pPr>
            <a:r>
              <a:rPr lang="en-US" sz="1200" dirty="0"/>
              <a:t>        ]</a:t>
            </a:r>
          </a:p>
          <a:p>
            <a:pPr defTabSz="685435">
              <a:defRPr/>
            </a:pPr>
            <a:r>
              <a:rPr lang="en-US" sz="1200" dirty="0"/>
              <a:t>    }</a:t>
            </a:r>
          </a:p>
          <a:p>
            <a:pPr defTabSz="685435">
              <a:defRPr/>
            </a:pPr>
            <a:r>
              <a:rPr lang="en-US" sz="1200" dirty="0"/>
              <a:t>}</a:t>
            </a:r>
          </a:p>
          <a:p>
            <a:pPr defTabSz="685435">
              <a:defRPr/>
            </a:pPr>
            <a:endParaRPr lang="en-US" sz="1200" dirty="0"/>
          </a:p>
        </p:txBody>
      </p:sp>
      <p:sp>
        <p:nvSpPr>
          <p:cNvPr id="25" name="Rectangle 24"/>
          <p:cNvSpPr/>
          <p:nvPr/>
        </p:nvSpPr>
        <p:spPr>
          <a:xfrm>
            <a:off x="6724461" y="1860590"/>
            <a:ext cx="2253121" cy="1569660"/>
          </a:xfrm>
          <a:prstGeom prst="rect">
            <a:avLst/>
          </a:prstGeom>
        </p:spPr>
        <p:txBody>
          <a:bodyPr wrap="square">
            <a:spAutoFit/>
          </a:bodyPr>
          <a:lstStyle/>
          <a:p>
            <a:pPr defTabSz="685435">
              <a:defRPr/>
            </a:pPr>
            <a:r>
              <a:rPr lang="en-US" sz="1200" dirty="0"/>
              <a:t>---</a:t>
            </a:r>
          </a:p>
          <a:p>
            <a:pPr defTabSz="685435">
              <a:defRPr/>
            </a:pPr>
            <a:r>
              <a:rPr lang="en-US" sz="1200" b="1" dirty="0" err="1"/>
              <a:t>ietf-interfaces:interfaces</a:t>
            </a:r>
            <a:r>
              <a:rPr lang="en-US" sz="1200" dirty="0"/>
              <a:t>:</a:t>
            </a:r>
          </a:p>
          <a:p>
            <a:pPr defTabSz="685435">
              <a:defRPr/>
            </a:pPr>
            <a:r>
              <a:rPr lang="en-US" sz="1200" dirty="0"/>
              <a:t>      interface:</a:t>
            </a:r>
          </a:p>
          <a:p>
            <a:pPr defTabSz="685435">
              <a:defRPr/>
            </a:pPr>
            <a:r>
              <a:rPr lang="en-US" sz="1200" b="1" dirty="0"/>
              <a:t>            </a:t>
            </a:r>
            <a:r>
              <a:rPr lang="en-US" sz="1200" b="1" dirty="0">
                <a:solidFill>
                  <a:srgbClr val="00B050"/>
                </a:solidFill>
              </a:rPr>
              <a:t>name:</a:t>
            </a:r>
            <a:r>
              <a:rPr lang="en-US" sz="1200" b="1" dirty="0"/>
              <a:t> </a:t>
            </a:r>
            <a:r>
              <a:rPr lang="en-US" sz="1200" b="1" dirty="0">
                <a:solidFill>
                  <a:srgbClr val="0070C0"/>
                </a:solidFill>
              </a:rPr>
              <a:t>eth0</a:t>
            </a:r>
          </a:p>
          <a:p>
            <a:pPr defTabSz="685435">
              <a:defRPr/>
            </a:pPr>
            <a:r>
              <a:rPr lang="en-US" sz="1200" dirty="0"/>
              <a:t>            type: </a:t>
            </a:r>
            <a:r>
              <a:rPr lang="en-US" sz="1200" dirty="0" err="1"/>
              <a:t>ethernetCsmacd</a:t>
            </a:r>
            <a:endParaRPr lang="en-US" sz="1200" dirty="0"/>
          </a:p>
          <a:p>
            <a:pPr defTabSz="685435">
              <a:defRPr/>
            </a:pPr>
            <a:r>
              <a:rPr lang="en-US" sz="1200" dirty="0"/>
              <a:t>            location: 0</a:t>
            </a:r>
          </a:p>
          <a:p>
            <a:pPr defTabSz="685435">
              <a:defRPr/>
            </a:pPr>
            <a:r>
              <a:rPr lang="en-US" sz="1200" dirty="0"/>
              <a:t>            enabled: true</a:t>
            </a:r>
          </a:p>
          <a:p>
            <a:pPr defTabSz="685435">
              <a:defRPr/>
            </a:pPr>
            <a:r>
              <a:rPr lang="en-US" sz="1200" dirty="0"/>
              <a:t>            if-index: 2</a:t>
            </a:r>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2992" y="1142532"/>
            <a:ext cx="1168435" cy="397765"/>
          </a:xfrm>
          <a:prstGeom prst="rect">
            <a:avLst/>
          </a:prstGeom>
          <a:solidFill>
            <a:schemeClr val="tx1">
              <a:lumMod val="50000"/>
            </a:schemeClr>
          </a:solidFill>
        </p:spPr>
      </p:pic>
      <p:sp>
        <p:nvSpPr>
          <p:cNvPr id="1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91328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NetDevOps</a:t>
            </a:r>
            <a:r>
              <a:rPr lang="en-US" dirty="0"/>
              <a:t> for the Network Dude  </a:t>
            </a:r>
            <a:r>
              <a:rPr lang="en-US" sz="2800" dirty="0"/>
              <a:t>How to get started with API's, </a:t>
            </a:r>
            <a:r>
              <a:rPr lang="en-US" sz="2800" dirty="0" err="1"/>
              <a:t>Ansible</a:t>
            </a:r>
            <a:r>
              <a:rPr lang="en-US" sz="2800" dirty="0"/>
              <a:t> and Python</a:t>
            </a:r>
            <a:endParaRPr lang="en-US" dirty="0"/>
          </a:p>
        </p:txBody>
      </p:sp>
      <p:sp>
        <p:nvSpPr>
          <p:cNvPr id="25" name="Text Placeholder 24"/>
          <p:cNvSpPr>
            <a:spLocks noGrp="1"/>
          </p:cNvSpPr>
          <p:nvPr>
            <p:ph type="body" sz="quarter" idx="10"/>
          </p:nvPr>
        </p:nvSpPr>
        <p:spPr/>
        <p:txBody>
          <a:bodyPr/>
          <a:lstStyle/>
          <a:p>
            <a:r>
              <a:rPr lang="en-US" dirty="0" smtClean="0"/>
              <a:t>Kevin </a:t>
            </a:r>
            <a:r>
              <a:rPr lang="en-US" dirty="0"/>
              <a:t>Kuhls, Technical Leader - </a:t>
            </a:r>
            <a:r>
              <a:rPr lang="en-US" sz="1200" dirty="0"/>
              <a:t>@</a:t>
            </a:r>
            <a:r>
              <a:rPr lang="en-US" sz="1200" dirty="0" err="1"/>
              <a:t>sdn_dude</a:t>
            </a:r>
            <a:endParaRPr lang="en-US" sz="1200" dirty="0"/>
          </a:p>
        </p:txBody>
      </p:sp>
      <p:sp>
        <p:nvSpPr>
          <p:cNvPr id="3" name="Content Placeholder 2"/>
          <p:cNvSpPr>
            <a:spLocks noGrp="1"/>
          </p:cNvSpPr>
          <p:nvPr>
            <p:ph type="body" sz="quarter" idx="13"/>
          </p:nvPr>
        </p:nvSpPr>
        <p:spPr/>
        <p:txBody>
          <a:bodyPr/>
          <a:lstStyle/>
          <a:p>
            <a:r>
              <a:rPr lang="en-US" dirty="0"/>
              <a:t>DEVNET- 1002</a:t>
            </a:r>
          </a:p>
        </p:txBody>
      </p:sp>
    </p:spTree>
    <p:extLst>
      <p:ext uri="{BB962C8B-B14F-4D97-AF65-F5344CB8AC3E}">
        <p14:creationId xmlns:p14="http://schemas.microsoft.com/office/powerpoint/2010/main" val="158017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406945" y="1094444"/>
          <a:ext cx="8412363" cy="1340928"/>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80877">
                <a:tc>
                  <a:txBody>
                    <a:bodyPr/>
                    <a:lstStyle/>
                    <a:p>
                      <a:r>
                        <a:rPr lang="en-US" sz="1900" dirty="0"/>
                        <a:t>Main Operations</a:t>
                      </a:r>
                    </a:p>
                  </a:txBody>
                  <a:tcPr marL="91392" marR="91392" marT="45696" marB="45696"/>
                </a:tc>
                <a:tc>
                  <a:txBody>
                    <a:bodyPr/>
                    <a:lstStyle/>
                    <a:p>
                      <a:r>
                        <a:rPr lang="en-US" sz="1900" dirty="0"/>
                        <a:t>Description</a:t>
                      </a:r>
                    </a:p>
                  </a:txBody>
                  <a:tcPr marL="91392" marR="91392" marT="45696" marB="45696"/>
                </a:tc>
                <a:extLst>
                  <a:ext uri="{0D108BD9-81ED-4DB2-BD59-A6C34878D82A}">
                    <a16:rowId xmlns:a16="http://schemas.microsoft.com/office/drawing/2014/main" xmlns="" val="10000"/>
                  </a:ext>
                </a:extLst>
              </a:tr>
              <a:tr h="319992">
                <a:tc>
                  <a:txBody>
                    <a:bodyPr/>
                    <a:lstStyle/>
                    <a:p>
                      <a:r>
                        <a:rPr lang="en-US" sz="1500" b="1" kern="1200" dirty="0">
                          <a:solidFill>
                            <a:srgbClr val="0070C0"/>
                          </a:solidFill>
                          <a:latin typeface="+mn-lt"/>
                          <a:ea typeface="+mn-ea"/>
                          <a:cs typeface="+mn-cs"/>
                        </a:rPr>
                        <a:t>&lt;get&gt;                   </a:t>
                      </a:r>
                      <a:r>
                        <a:rPr lang="en-US" sz="1200" kern="1200" dirty="0">
                          <a:solidFill>
                            <a:schemeClr val="dk1"/>
                          </a:solidFill>
                          <a:latin typeface="+mn-lt"/>
                          <a:ea typeface="+mn-ea"/>
                          <a:cs typeface="+mn-cs"/>
                        </a:rPr>
                        <a:t>(close to ‘show ?’) </a:t>
                      </a:r>
                    </a:p>
                  </a:txBody>
                  <a:tcPr marL="91392" marR="91392" marT="45696" marB="45696"/>
                </a:tc>
                <a:tc>
                  <a:txBody>
                    <a:bodyPr/>
                    <a:lstStyle/>
                    <a:p>
                      <a:r>
                        <a:rPr lang="en-US" sz="1200" dirty="0"/>
                        <a:t>Retrieve running configuration and device state information</a:t>
                      </a:r>
                    </a:p>
                  </a:txBody>
                  <a:tcPr marL="91392" marR="91392" marT="45696" marB="45696"/>
                </a:tc>
                <a:extLst>
                  <a:ext uri="{0D108BD9-81ED-4DB2-BD59-A6C34878D82A}">
                    <a16:rowId xmlns:a16="http://schemas.microsoft.com/office/drawing/2014/main" xmlns="" val="10003"/>
                  </a:ext>
                </a:extLst>
              </a:tr>
              <a:tr h="31999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&lt;get-</a:t>
                      </a:r>
                      <a:r>
                        <a:rPr lang="en-US" sz="1500" b="1" dirty="0" err="1">
                          <a:solidFill>
                            <a:srgbClr val="0070C0"/>
                          </a:solidFill>
                        </a:rPr>
                        <a:t>config</a:t>
                      </a:r>
                      <a:r>
                        <a:rPr lang="en-US" sz="1500" b="1" dirty="0">
                          <a:solidFill>
                            <a:srgbClr val="0070C0"/>
                          </a:solidFill>
                        </a:rPr>
                        <a:t>&gt;     </a:t>
                      </a:r>
                      <a:r>
                        <a:rPr lang="en-US" sz="1200" kern="1200" dirty="0">
                          <a:solidFill>
                            <a:schemeClr val="dk1"/>
                          </a:solidFill>
                          <a:latin typeface="+mn-lt"/>
                          <a:ea typeface="+mn-ea"/>
                          <a:cs typeface="+mn-cs"/>
                        </a:rPr>
                        <a:t>(close to ‘show run’)</a:t>
                      </a:r>
                    </a:p>
                  </a:txBody>
                  <a:tcPr marL="91392" marR="91392" marT="45696" marB="45696"/>
                </a:tc>
                <a:tc>
                  <a:txBody>
                    <a:bodyPr/>
                    <a:lstStyle/>
                    <a:p>
                      <a:r>
                        <a:rPr lang="en-US" sz="1200" dirty="0"/>
                        <a:t>Retrieve all or part of specified configuration</a:t>
                      </a:r>
                      <a:r>
                        <a:rPr lang="en-US" sz="1200" baseline="0" dirty="0"/>
                        <a:t> </a:t>
                      </a:r>
                      <a:r>
                        <a:rPr lang="en-US" sz="1200" baseline="0" dirty="0" err="1"/>
                        <a:t>datastore</a:t>
                      </a:r>
                      <a:endParaRPr lang="en-US" sz="1200" dirty="0"/>
                    </a:p>
                  </a:txBody>
                  <a:tcPr marL="91392" marR="91392" marT="45696" marB="45696"/>
                </a:tc>
                <a:extLst>
                  <a:ext uri="{0D108BD9-81ED-4DB2-BD59-A6C34878D82A}">
                    <a16:rowId xmlns:a16="http://schemas.microsoft.com/office/drawing/2014/main" xmlns="" val="10001"/>
                  </a:ext>
                </a:extLst>
              </a:tr>
              <a:tr h="319992">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&lt;edit-</a:t>
                      </a:r>
                      <a:r>
                        <a:rPr lang="en-US" sz="1500" b="1" dirty="0" err="1">
                          <a:solidFill>
                            <a:srgbClr val="0070C0"/>
                          </a:solidFill>
                        </a:rPr>
                        <a:t>config</a:t>
                      </a:r>
                      <a:r>
                        <a:rPr lang="en-US" sz="1500" b="1" dirty="0">
                          <a:solidFill>
                            <a:srgbClr val="0070C0"/>
                          </a:solidFill>
                        </a:rPr>
                        <a:t>&gt;        </a:t>
                      </a:r>
                      <a:r>
                        <a:rPr kumimoji="0" lang="en-US" sz="1200" b="0" i="0" u="none" strike="noStrike" kern="1200" cap="none" spc="0" normalizeH="0" baseline="0" noProof="0" dirty="0">
                          <a:ln>
                            <a:noFill/>
                          </a:ln>
                          <a:solidFill>
                            <a:srgbClr val="676767"/>
                          </a:solidFill>
                          <a:effectLst/>
                          <a:uLnTx/>
                          <a:uFillTx/>
                          <a:latin typeface="+mn-lt"/>
                          <a:ea typeface="+mn-ea"/>
                          <a:cs typeface="+mn-cs"/>
                        </a:rPr>
                        <a:t>(close to ‘</a:t>
                      </a:r>
                      <a:r>
                        <a:rPr kumimoji="0" lang="en-US" sz="1200" b="0" i="0" u="none" strike="noStrike" kern="1200" cap="none" spc="0" normalizeH="0" baseline="0" noProof="0" dirty="0" err="1">
                          <a:ln>
                            <a:noFill/>
                          </a:ln>
                          <a:solidFill>
                            <a:srgbClr val="676767"/>
                          </a:solidFill>
                          <a:effectLst/>
                          <a:uLnTx/>
                          <a:uFillTx/>
                          <a:latin typeface="+mn-lt"/>
                          <a:ea typeface="+mn-ea"/>
                          <a:cs typeface="+mn-cs"/>
                        </a:rPr>
                        <a:t>conf</a:t>
                      </a:r>
                      <a:r>
                        <a:rPr kumimoji="0" lang="en-US" sz="1200" b="0" i="0" u="none" strike="noStrike" kern="1200" cap="none" spc="0" normalizeH="0" baseline="0" noProof="0" dirty="0">
                          <a:ln>
                            <a:noFill/>
                          </a:ln>
                          <a:solidFill>
                            <a:srgbClr val="676767"/>
                          </a:solidFill>
                          <a:effectLst/>
                          <a:uLnTx/>
                          <a:uFillTx/>
                          <a:latin typeface="+mn-lt"/>
                          <a:ea typeface="+mn-ea"/>
                          <a:cs typeface="+mn-cs"/>
                        </a:rPr>
                        <a:t> t’)</a:t>
                      </a:r>
                    </a:p>
                  </a:txBody>
                  <a:tcPr marL="91392" marR="91392" marT="45696" marB="45696"/>
                </a:tc>
                <a:tc>
                  <a:txBody>
                    <a:bodyPr/>
                    <a:lstStyle/>
                    <a:p>
                      <a:r>
                        <a:rPr lang="en-US" sz="1200" dirty="0"/>
                        <a:t>Loads all or part of a configuration</a:t>
                      </a:r>
                      <a:r>
                        <a:rPr lang="en-US" sz="1200" baseline="0" dirty="0"/>
                        <a:t> to the specified configuration </a:t>
                      </a:r>
                      <a:r>
                        <a:rPr lang="en-US" sz="1200" baseline="0" dirty="0" err="1"/>
                        <a:t>datastore</a:t>
                      </a:r>
                      <a:endParaRPr lang="en-US" sz="1200" dirty="0"/>
                    </a:p>
                  </a:txBody>
                  <a:tcPr marL="91392" marR="91392" marT="45696" marB="45696"/>
                </a:tc>
                <a:extLst>
                  <a:ext uri="{0D108BD9-81ED-4DB2-BD59-A6C34878D82A}">
                    <a16:rowId xmlns:a16="http://schemas.microsoft.com/office/drawing/2014/main" xmlns="" val="10002"/>
                  </a:ext>
                </a:extLst>
              </a:tr>
            </a:tbl>
          </a:graphicData>
        </a:graphic>
      </p:graphicFrame>
      <p:graphicFrame>
        <p:nvGraphicFramePr>
          <p:cNvPr id="8" name="Table 7"/>
          <p:cNvGraphicFramePr>
            <a:graphicFrameLocks noGrp="1"/>
          </p:cNvGraphicFramePr>
          <p:nvPr>
            <p:extLst/>
          </p:nvPr>
        </p:nvGraphicFramePr>
        <p:xfrm>
          <a:off x="406945" y="2598903"/>
          <a:ext cx="8412363" cy="2217084"/>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65712">
                <a:tc>
                  <a:txBody>
                    <a:bodyPr/>
                    <a:lstStyle/>
                    <a:p>
                      <a:r>
                        <a:rPr lang="en-US" sz="1800" dirty="0"/>
                        <a:t>Other Operations</a:t>
                      </a:r>
                    </a:p>
                  </a:txBody>
                  <a:tcPr marL="91392" marR="91392" marT="45696" marB="45696"/>
                </a:tc>
                <a:tc>
                  <a:txBody>
                    <a:bodyPr/>
                    <a:lstStyle/>
                    <a:p>
                      <a:r>
                        <a:rPr lang="en-US" sz="1800" dirty="0"/>
                        <a:t>Description</a:t>
                      </a:r>
                    </a:p>
                  </a:txBody>
                  <a:tcPr marL="91392" marR="91392" marT="45696" marB="45696"/>
                </a:tc>
                <a:extLst>
                  <a:ext uri="{0D108BD9-81ED-4DB2-BD59-A6C34878D82A}">
                    <a16:rowId xmlns:a16="http://schemas.microsoft.com/office/drawing/2014/main" xmlns="" val="10000"/>
                  </a:ext>
                </a:extLst>
              </a:tr>
              <a:tr h="30856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&lt;copy-</a:t>
                      </a:r>
                      <a:r>
                        <a:rPr lang="en-US" sz="1400" kern="1200" dirty="0" err="1">
                          <a:solidFill>
                            <a:schemeClr val="dk1"/>
                          </a:solidFill>
                          <a:latin typeface="+mn-lt"/>
                          <a:ea typeface="+mn-ea"/>
                          <a:cs typeface="+mn-cs"/>
                        </a:rPr>
                        <a:t>config</a:t>
                      </a:r>
                      <a:r>
                        <a:rPr lang="en-US" sz="1400" kern="1200" dirty="0">
                          <a:solidFill>
                            <a:schemeClr val="dk1"/>
                          </a:solidFill>
                          <a:latin typeface="+mn-lt"/>
                          <a:ea typeface="+mn-ea"/>
                          <a:cs typeface="+mn-cs"/>
                        </a:rPr>
                        <a:t>&gt;</a:t>
                      </a:r>
                    </a:p>
                  </a:txBody>
                  <a:tcPr marL="91392" marR="91392" marT="45696" marB="45696"/>
                </a:tc>
                <a:tc>
                  <a:txBody>
                    <a:bodyPr/>
                    <a:lstStyle/>
                    <a:p>
                      <a:r>
                        <a:rPr lang="en-US" sz="1100" dirty="0"/>
                        <a:t>Replace an entire configuration </a:t>
                      </a:r>
                      <a:r>
                        <a:rPr lang="en-US" sz="1100" dirty="0" err="1"/>
                        <a:t>datastore</a:t>
                      </a:r>
                      <a:r>
                        <a:rPr lang="en-US" sz="1100" dirty="0"/>
                        <a:t> with another</a:t>
                      </a:r>
                    </a:p>
                  </a:txBody>
                  <a:tcPr marL="91392" marR="91392" marT="45696" marB="45696"/>
                </a:tc>
                <a:extLst>
                  <a:ext uri="{0D108BD9-81ED-4DB2-BD59-A6C34878D82A}">
                    <a16:rowId xmlns:a16="http://schemas.microsoft.com/office/drawing/2014/main" xmlns="" val="10003"/>
                  </a:ext>
                </a:extLst>
              </a:tr>
              <a:tr h="308562">
                <a:tc>
                  <a:txBody>
                    <a:bodyPr/>
                    <a:lstStyle/>
                    <a:p>
                      <a:r>
                        <a:rPr lang="en-US" sz="1400" dirty="0"/>
                        <a:t>&lt;delete-</a:t>
                      </a:r>
                      <a:r>
                        <a:rPr lang="en-US" sz="1400" dirty="0" err="1"/>
                        <a:t>config</a:t>
                      </a:r>
                      <a:r>
                        <a:rPr lang="en-US" sz="1400" dirty="0"/>
                        <a:t>&gt;</a:t>
                      </a:r>
                    </a:p>
                  </a:txBody>
                  <a:tcPr marL="91392" marR="91392" marT="45696" marB="45696"/>
                </a:tc>
                <a:tc>
                  <a:txBody>
                    <a:bodyPr/>
                    <a:lstStyle/>
                    <a:p>
                      <a:r>
                        <a:rPr lang="en-US" sz="1100" dirty="0"/>
                        <a:t>Delete</a:t>
                      </a:r>
                      <a:r>
                        <a:rPr lang="en-US" sz="1100" baseline="0" dirty="0"/>
                        <a:t> a configuration </a:t>
                      </a:r>
                      <a:r>
                        <a:rPr lang="en-US" sz="1100" baseline="0" dirty="0" err="1"/>
                        <a:t>datastore</a:t>
                      </a:r>
                      <a:endParaRPr lang="en-US" sz="1100" dirty="0"/>
                    </a:p>
                  </a:txBody>
                  <a:tcPr marL="91392" marR="91392" marT="45696" marB="45696"/>
                </a:tc>
                <a:extLst>
                  <a:ext uri="{0D108BD9-81ED-4DB2-BD59-A6C34878D82A}">
                    <a16:rowId xmlns:a16="http://schemas.microsoft.com/office/drawing/2014/main" xmlns="" val="10004"/>
                  </a:ext>
                </a:extLst>
              </a:tr>
              <a:tr h="308562">
                <a:tc>
                  <a:txBody>
                    <a:bodyPr/>
                    <a:lstStyle/>
                    <a:p>
                      <a:r>
                        <a:rPr lang="en-US" sz="1400" dirty="0"/>
                        <a:t>&lt;commit&gt;</a:t>
                      </a:r>
                    </a:p>
                  </a:txBody>
                  <a:tcPr marL="91392" marR="91392" marT="45696" marB="45696"/>
                </a:tc>
                <a:tc>
                  <a:txBody>
                    <a:bodyPr/>
                    <a:lstStyle/>
                    <a:p>
                      <a:r>
                        <a:rPr lang="en-US" sz="1100" dirty="0"/>
                        <a:t>Copy candidate </a:t>
                      </a:r>
                      <a:r>
                        <a:rPr lang="en-US" sz="1100" dirty="0" err="1"/>
                        <a:t>datastore</a:t>
                      </a:r>
                      <a:r>
                        <a:rPr lang="en-US" sz="1100" dirty="0"/>
                        <a:t> to running </a:t>
                      </a:r>
                      <a:r>
                        <a:rPr lang="en-US" sz="1100" dirty="0" err="1"/>
                        <a:t>datastore</a:t>
                      </a:r>
                      <a:r>
                        <a:rPr lang="en-US" sz="1100" dirty="0"/>
                        <a:t> (ex: XR)</a:t>
                      </a:r>
                    </a:p>
                  </a:txBody>
                  <a:tcPr marL="91392" marR="91392" marT="45696" marB="45696"/>
                </a:tc>
                <a:extLst>
                  <a:ext uri="{0D108BD9-81ED-4DB2-BD59-A6C34878D82A}">
                    <a16:rowId xmlns:a16="http://schemas.microsoft.com/office/drawing/2014/main" xmlns="" val="10005"/>
                  </a:ext>
                </a:extLst>
              </a:tr>
              <a:tr h="308562">
                <a:tc>
                  <a:txBody>
                    <a:bodyPr/>
                    <a:lstStyle/>
                    <a:p>
                      <a:r>
                        <a:rPr lang="en-US" sz="1400" dirty="0"/>
                        <a:t>&lt;lock&gt; / &lt;unlock&gt;</a:t>
                      </a:r>
                    </a:p>
                  </a:txBody>
                  <a:tcPr marL="91392" marR="91392" marT="45696" marB="45696"/>
                </a:tc>
                <a:tc>
                  <a:txBody>
                    <a:bodyPr/>
                    <a:lstStyle/>
                    <a:p>
                      <a:r>
                        <a:rPr lang="en-US" sz="1100" dirty="0"/>
                        <a:t>Lock or unlock the entire configuration </a:t>
                      </a:r>
                      <a:r>
                        <a:rPr lang="en-US" sz="1100" dirty="0" err="1"/>
                        <a:t>datastore</a:t>
                      </a:r>
                      <a:r>
                        <a:rPr lang="en-US" sz="1100" dirty="0"/>
                        <a:t> system</a:t>
                      </a:r>
                    </a:p>
                  </a:txBody>
                  <a:tcPr marL="91392" marR="91392" marT="45696" marB="45696"/>
                </a:tc>
                <a:extLst>
                  <a:ext uri="{0D108BD9-81ED-4DB2-BD59-A6C34878D82A}">
                    <a16:rowId xmlns:a16="http://schemas.microsoft.com/office/drawing/2014/main" xmlns="" val="10007"/>
                  </a:ext>
                </a:extLst>
              </a:tr>
              <a:tr h="308562">
                <a:tc>
                  <a:txBody>
                    <a:bodyPr/>
                    <a:lstStyle/>
                    <a:p>
                      <a:r>
                        <a:rPr lang="en-US" sz="1400" dirty="0"/>
                        <a:t>&lt;close-session&gt;</a:t>
                      </a:r>
                    </a:p>
                  </a:txBody>
                  <a:tcPr marL="91392" marR="91392" marT="45696" marB="45696"/>
                </a:tc>
                <a:tc>
                  <a:txBody>
                    <a:bodyPr/>
                    <a:lstStyle/>
                    <a:p>
                      <a:r>
                        <a:rPr lang="en-US" sz="1100" dirty="0"/>
                        <a:t>Graceful termination of NETCONF</a:t>
                      </a:r>
                      <a:r>
                        <a:rPr lang="en-US" sz="1100" baseline="0" dirty="0"/>
                        <a:t> session</a:t>
                      </a:r>
                      <a:endParaRPr lang="en-US" sz="1100" dirty="0"/>
                    </a:p>
                  </a:txBody>
                  <a:tcPr marL="91392" marR="91392" marT="45696" marB="45696"/>
                </a:tc>
                <a:extLst>
                  <a:ext uri="{0D108BD9-81ED-4DB2-BD59-A6C34878D82A}">
                    <a16:rowId xmlns:a16="http://schemas.microsoft.com/office/drawing/2014/main" xmlns="" val="10008"/>
                  </a:ext>
                </a:extLst>
              </a:tr>
              <a:tr h="308562">
                <a:tc>
                  <a:txBody>
                    <a:bodyPr/>
                    <a:lstStyle/>
                    <a:p>
                      <a:r>
                        <a:rPr lang="en-US" sz="1400" dirty="0"/>
                        <a:t>&lt;kill-session&gt;</a:t>
                      </a:r>
                    </a:p>
                  </a:txBody>
                  <a:tcPr marL="91392" marR="91392" marT="45696" marB="45696"/>
                </a:tc>
                <a:tc>
                  <a:txBody>
                    <a:bodyPr/>
                    <a:lstStyle/>
                    <a:p>
                      <a:r>
                        <a:rPr lang="en-US" sz="1100" dirty="0"/>
                        <a:t>Forced termination of NETCONF session</a:t>
                      </a:r>
                    </a:p>
                  </a:txBody>
                  <a:tcPr marL="91392" marR="91392" marT="45696" marB="45696"/>
                </a:tc>
                <a:extLst>
                  <a:ext uri="{0D108BD9-81ED-4DB2-BD59-A6C34878D82A}">
                    <a16:rowId xmlns:a16="http://schemas.microsoft.com/office/drawing/2014/main" xmlns="" val="10009"/>
                  </a:ext>
                </a:extLst>
              </a:tr>
            </a:tbl>
          </a:graphicData>
        </a:graphic>
      </p:graphicFrame>
      <p:sp>
        <p:nvSpPr>
          <p:cNvPr id="14" name="TextBox 13"/>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Operations</a:t>
            </a:r>
          </a:p>
        </p:txBody>
      </p:sp>
      <p:sp>
        <p:nvSpPr>
          <p:cNvPr id="1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94935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7"/>
            <a:ext cx="6782480" cy="2462213"/>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get-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a:t>
            </a:r>
            <a:r>
              <a:rPr lang="en-US" sz="1100" dirty="0">
                <a:solidFill>
                  <a:srgbClr val="FF0000"/>
                </a:solidFill>
                <a:latin typeface="Courier"/>
                <a:cs typeface="Courier"/>
              </a:rPr>
              <a:t>running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a:t>
            </a:r>
            <a:r>
              <a:rPr lang="en-US" sz="1100" dirty="0">
                <a:solidFill>
                  <a:srgbClr val="676767"/>
                </a:solidFill>
                <a:latin typeface="Courier"/>
                <a:cs typeface="Courier"/>
              </a:rPr>
              <a:t>&lt;/name&gt;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&lt;/get-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8722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7"/>
            <a:ext cx="8549659" cy="316240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message-id="urn:uuid:bdb1189e-4480-11e6-8507-fa163e2846a4"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    &lt;interfaces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urn:ietf:params:xml:ns:yang:ietf-interfaces</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&lt;name&gt;GigabitEthernet0&lt;/name&gt; </a:t>
            </a:r>
          </a:p>
          <a:p>
            <a:r>
              <a:rPr lang="en-US" sz="1050" dirty="0">
                <a:solidFill>
                  <a:srgbClr val="676767"/>
                </a:solidFill>
                <a:latin typeface="Courier" charset="0"/>
                <a:ea typeface="Courier" charset="0"/>
                <a:cs typeface="Courier" charset="0"/>
              </a:rPr>
              <a:t>        &lt;type </a:t>
            </a:r>
            <a:r>
              <a:rPr lang="en-US" sz="1050" dirty="0" err="1">
                <a:solidFill>
                  <a:srgbClr val="676767"/>
                </a:solidFill>
                <a:latin typeface="Courier" charset="0"/>
                <a:ea typeface="Courier" charset="0"/>
                <a:cs typeface="Courier" charset="0"/>
              </a:rPr>
              <a:t>xmlns:ianaift</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urn:ietf:params:xml:ns:yang:iana-if-type</a:t>
            </a:r>
            <a:r>
              <a:rPr lang="en-US" sz="1050" dirty="0">
                <a:solidFill>
                  <a:srgbClr val="676767"/>
                </a:solidFill>
                <a:latin typeface="Courier" charset="0"/>
                <a:ea typeface="Courier" charset="0"/>
                <a:cs typeface="Courier" charset="0"/>
              </a:rPr>
              <a:t>"&gt;</a:t>
            </a:r>
            <a:r>
              <a:rPr lang="en-US" sz="1050" dirty="0" err="1">
                <a:solidFill>
                  <a:srgbClr val="676767"/>
                </a:solidFill>
                <a:latin typeface="Courier" charset="0"/>
                <a:ea typeface="Courier" charset="0"/>
                <a:cs typeface="Courier" charset="0"/>
              </a:rPr>
              <a:t>ianaift:ethernetCsmacd</a:t>
            </a:r>
            <a:r>
              <a:rPr lang="en-US" sz="1050" dirty="0">
                <a:solidFill>
                  <a:srgbClr val="676767"/>
                </a:solidFill>
                <a:latin typeface="Courier" charset="0"/>
                <a:ea typeface="Courier" charset="0"/>
                <a:cs typeface="Courier" charset="0"/>
              </a:rPr>
              <a:t>&lt;/type&gt; </a:t>
            </a:r>
          </a:p>
          <a:p>
            <a:r>
              <a:rPr lang="en-US" sz="1050" dirty="0">
                <a:solidFill>
                  <a:srgbClr val="676767"/>
                </a:solidFill>
                <a:latin typeface="Courier" charset="0"/>
                <a:ea typeface="Courier" charset="0"/>
                <a:cs typeface="Courier" charset="0"/>
              </a:rPr>
              <a:t>        &lt;enabled&gt;true&lt;/enabled&gt; </a:t>
            </a:r>
          </a:p>
          <a:p>
            <a:r>
              <a:rPr lang="en-US" sz="1050" dirty="0">
                <a:solidFill>
                  <a:srgbClr val="676767"/>
                </a:solidFill>
                <a:latin typeface="Courier" charset="0"/>
                <a:ea typeface="Courier" charset="0"/>
                <a:cs typeface="Courier" charset="0"/>
              </a:rPr>
              <a:t>        &lt;ipv4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a:t>
            </a:r>
            <a:r>
              <a:rPr lang="en-US" sz="1050" dirty="0">
                <a:solidFill>
                  <a:srgbClr val="FF0000"/>
                </a:solidFill>
                <a:latin typeface="Courier" charset="0"/>
                <a:ea typeface="Courier" charset="0"/>
                <a:cs typeface="Courier" charset="0"/>
              </a:rPr>
              <a:t>172.26.170.253</a:t>
            </a:r>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&lt;netmask&gt;</a:t>
            </a:r>
            <a:r>
              <a:rPr lang="en-US" sz="1050" dirty="0">
                <a:solidFill>
                  <a:srgbClr val="FF0000"/>
                </a:solidFill>
                <a:latin typeface="Courier" charset="0"/>
                <a:ea typeface="Courier" charset="0"/>
                <a:cs typeface="Courier" charset="0"/>
              </a:rPr>
              <a:t>255.255.254.0</a:t>
            </a:r>
            <a:r>
              <a:rPr lang="en-US" sz="1050" dirty="0">
                <a:solidFill>
                  <a:srgbClr val="676767"/>
                </a:solidFill>
                <a:latin typeface="Courier" charset="0"/>
                <a:ea typeface="Courier" charset="0"/>
                <a:cs typeface="Courier" charset="0"/>
              </a:rPr>
              <a:t>&lt;/netmask&gt;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&lt;/ipv4&gt; </a:t>
            </a:r>
          </a:p>
          <a:p>
            <a:r>
              <a:rPr lang="en-US" sz="1050" dirty="0">
                <a:solidFill>
                  <a:srgbClr val="676767"/>
                </a:solidFill>
                <a:latin typeface="Courier" charset="0"/>
                <a:ea typeface="Courier" charset="0"/>
                <a:cs typeface="Courier" charset="0"/>
              </a:rPr>
              <a:t>        &lt;ipv6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&lt;/interfaces&gt;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 </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28102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8"/>
            <a:ext cx="6782480" cy="3477875"/>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&lt;running/&gt;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GigabitEthernet0/0/0</a:t>
            </a:r>
            <a:r>
              <a:rPr lang="en-US" sz="1100" dirty="0">
                <a:solidFill>
                  <a:srgbClr val="676767"/>
                </a:solidFill>
                <a:latin typeface="Courier"/>
                <a:cs typeface="Courier"/>
              </a:rPr>
              <a:t>&lt;/name&gt;          </a:t>
            </a:r>
          </a:p>
          <a:p>
            <a:r>
              <a:rPr lang="en-US" sz="1100" dirty="0">
                <a:solidFill>
                  <a:srgbClr val="676767"/>
                </a:solidFill>
                <a:latin typeface="Courier"/>
                <a:cs typeface="Courier"/>
              </a:rPr>
              <a:t>	  &lt;ipv4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urn:ietf:params:xml:ns:yang:ietf-ip</a:t>
            </a:r>
            <a:r>
              <a:rPr lang="en-US" sz="1100" dirty="0">
                <a:solidFill>
                  <a:srgbClr val="676767"/>
                </a:solidFill>
                <a:latin typeface="Courier"/>
                <a:cs typeface="Courier"/>
              </a:rPr>
              <a:t>"&gt;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a:t>
            </a:r>
            <a:r>
              <a:rPr lang="en-US" sz="1100" dirty="0" err="1">
                <a:solidFill>
                  <a:srgbClr val="676767"/>
                </a:solidFill>
                <a:latin typeface="Courier"/>
                <a:cs typeface="Courier"/>
              </a:rPr>
              <a:t>ip</a:t>
            </a:r>
            <a:r>
              <a:rPr lang="en-US" sz="1100" dirty="0">
                <a:solidFill>
                  <a:srgbClr val="676767"/>
                </a:solidFill>
                <a:latin typeface="Courier"/>
                <a:cs typeface="Courier"/>
              </a:rPr>
              <a:t>&gt;</a:t>
            </a:r>
            <a:r>
              <a:rPr lang="en-US" sz="1100" dirty="0">
                <a:solidFill>
                  <a:srgbClr val="FF0000"/>
                </a:solidFill>
                <a:latin typeface="Courier"/>
                <a:cs typeface="Courier"/>
              </a:rPr>
              <a:t>1.1.1.1</a:t>
            </a:r>
            <a:r>
              <a:rPr lang="en-US" sz="1100" dirty="0">
                <a:solidFill>
                  <a:srgbClr val="676767"/>
                </a:solidFill>
                <a:latin typeface="Courier"/>
                <a:cs typeface="Courier"/>
              </a:rPr>
              <a:t>&lt;/</a:t>
            </a:r>
            <a:r>
              <a:rPr lang="en-US" sz="1100" dirty="0" err="1">
                <a:solidFill>
                  <a:srgbClr val="676767"/>
                </a:solidFill>
                <a:latin typeface="Courier"/>
                <a:cs typeface="Courier"/>
              </a:rPr>
              <a:t>ip</a:t>
            </a:r>
            <a:r>
              <a:rPr lang="en-US" sz="1100" dirty="0">
                <a:solidFill>
                  <a:srgbClr val="676767"/>
                </a:solidFill>
                <a:latin typeface="Courier"/>
                <a:cs typeface="Courier"/>
              </a:rPr>
              <a:t>&gt;              </a:t>
            </a:r>
          </a:p>
          <a:p>
            <a:r>
              <a:rPr lang="en-US" sz="1100" dirty="0">
                <a:solidFill>
                  <a:srgbClr val="676767"/>
                </a:solidFill>
                <a:latin typeface="Courier"/>
                <a:cs typeface="Courier"/>
              </a:rPr>
              <a:t>	      &lt;netmask&gt;</a:t>
            </a:r>
            <a:r>
              <a:rPr lang="en-US" sz="1100" dirty="0">
                <a:solidFill>
                  <a:srgbClr val="FF0000"/>
                </a:solidFill>
                <a:latin typeface="Courier"/>
                <a:cs typeface="Courier"/>
              </a:rPr>
              <a:t>255.255.255.255</a:t>
            </a:r>
            <a:r>
              <a:rPr lang="en-US" sz="1100" dirty="0">
                <a:solidFill>
                  <a:srgbClr val="676767"/>
                </a:solidFill>
                <a:latin typeface="Courier"/>
                <a:cs typeface="Courier"/>
              </a:rPr>
              <a:t>&lt;/netmask&gt;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&lt;/ipv4&gt;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&lt;/edit-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88696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8"/>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message-id="urn:uuid:d5fa0c22-4484-11e6-9132-fa163e2846a4"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&lt;ok/&gt;</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70288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09028" y="1011512"/>
            <a:ext cx="6782480" cy="3647152"/>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latin typeface="Courier"/>
                <a:cs typeface="Courier"/>
              </a:rPr>
              <a:t>&lt;</a:t>
            </a:r>
            <a:r>
              <a:rPr lang="en-US" sz="1100" dirty="0" err="1">
                <a:latin typeface="Courier"/>
                <a:cs typeface="Courier"/>
              </a:rPr>
              <a:t>rpc</a:t>
            </a:r>
            <a:r>
              <a:rPr lang="en-US" sz="1100" dirty="0">
                <a:latin typeface="Courier"/>
                <a:cs typeface="Courier"/>
              </a:rPr>
              <a:t> message-id="101" </a:t>
            </a:r>
            <a:r>
              <a:rPr lang="en-US" sz="1100" dirty="0" err="1">
                <a:latin typeface="Courier"/>
                <a:cs typeface="Courier"/>
              </a:rPr>
              <a:t>xmlns</a:t>
            </a:r>
            <a:r>
              <a:rPr lang="en-US" sz="1100" dirty="0">
                <a:latin typeface="Courier"/>
                <a:cs typeface="Courier"/>
              </a:rPr>
              <a:t>="urn:ietf:params:xml:ns:netconf:base:1.0"&gt;  </a:t>
            </a:r>
          </a:p>
          <a:p>
            <a:r>
              <a:rPr lang="en-US" sz="1100" dirty="0">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latin typeface="Courier"/>
                <a:cs typeface="Courier"/>
              </a:rPr>
              <a:t>&gt;    </a:t>
            </a:r>
          </a:p>
          <a:p>
            <a:r>
              <a:rPr lang="en-US" sz="1100" dirty="0">
                <a:latin typeface="Courier"/>
                <a:cs typeface="Courier"/>
              </a:rPr>
              <a:t>    &lt;target&gt;      </a:t>
            </a:r>
          </a:p>
          <a:p>
            <a:r>
              <a:rPr lang="en-US" sz="1100" dirty="0">
                <a:latin typeface="Courier"/>
                <a:cs typeface="Courier"/>
              </a:rPr>
              <a:t>      &lt;running/&gt;    </a:t>
            </a:r>
          </a:p>
          <a:p>
            <a:r>
              <a:rPr lang="en-US" sz="1100" dirty="0">
                <a:latin typeface="Courier"/>
                <a:cs typeface="Courier"/>
              </a:rPr>
              <a:t>    &lt;/target&gt;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&lt;interfaces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urn:ietf:params:xml:ns:yang:ietf-interfaces</a:t>
            </a:r>
            <a:r>
              <a:rPr lang="en-US" sz="1100" dirty="0">
                <a:latin typeface="Courier"/>
                <a:cs typeface="Courier"/>
              </a:rPr>
              <a:t>"&gt;        </a:t>
            </a:r>
          </a:p>
          <a:p>
            <a:r>
              <a:rPr lang="en-US" sz="1100" dirty="0">
                <a:latin typeface="Courier"/>
                <a:cs typeface="Courier"/>
              </a:rPr>
              <a:t>        &lt;</a:t>
            </a:r>
            <a:r>
              <a:rPr lang="en-US" sz="1100" dirty="0">
                <a:solidFill>
                  <a:srgbClr val="FF0000"/>
                </a:solidFill>
                <a:latin typeface="Courier"/>
                <a:cs typeface="Courier"/>
              </a:rPr>
              <a:t>interface</a:t>
            </a:r>
            <a:r>
              <a:rPr lang="en-US" sz="1100" dirty="0">
                <a:latin typeface="Courier"/>
                <a:cs typeface="Courier"/>
              </a:rPr>
              <a:t>&gt;          </a:t>
            </a:r>
          </a:p>
          <a:p>
            <a:r>
              <a:rPr lang="en-US" sz="1100" dirty="0">
                <a:latin typeface="Courier"/>
                <a:cs typeface="Courier"/>
              </a:rPr>
              <a:t>	  &lt;name&gt;</a:t>
            </a:r>
            <a:r>
              <a:rPr lang="en-US" sz="1100" dirty="0">
                <a:solidFill>
                  <a:srgbClr val="FF0000"/>
                </a:solidFill>
                <a:latin typeface="Courier"/>
                <a:cs typeface="Courier"/>
              </a:rPr>
              <a:t>GigabitEthernet0/0/0</a:t>
            </a:r>
            <a:r>
              <a:rPr lang="en-US" sz="1100" dirty="0">
                <a:latin typeface="Courier"/>
                <a:cs typeface="Courier"/>
              </a:rPr>
              <a:t>&lt;/name&gt;</a:t>
            </a:r>
          </a:p>
          <a:p>
            <a:r>
              <a:rPr lang="en-US" sz="1100" dirty="0">
                <a:latin typeface="Courier"/>
                <a:cs typeface="Courier"/>
              </a:rPr>
              <a:t>          &lt;description&gt;</a:t>
            </a:r>
            <a:r>
              <a:rPr lang="en-US" sz="1100" dirty="0">
                <a:solidFill>
                  <a:srgbClr val="FF0000"/>
                </a:solidFill>
                <a:latin typeface="Courier"/>
                <a:cs typeface="Courier"/>
              </a:rPr>
              <a:t>DID-ROLLBACK-WORK</a:t>
            </a:r>
            <a:r>
              <a:rPr lang="en-US" sz="1100" dirty="0">
                <a:latin typeface="Courier"/>
                <a:cs typeface="Courier"/>
              </a:rPr>
              <a:t>&lt;/description&gt;</a:t>
            </a:r>
          </a:p>
          <a:p>
            <a:r>
              <a:rPr lang="en-US" sz="1100" dirty="0">
                <a:latin typeface="Courier"/>
                <a:cs typeface="Courier"/>
              </a:rPr>
              <a:t>	  &lt;ipv4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urn:ietf:params:xml:ns:yang:ietf-ip</a:t>
            </a:r>
            <a:r>
              <a:rPr lang="en-US" sz="1100" dirty="0">
                <a:latin typeface="Courier"/>
                <a:cs typeface="Courier"/>
              </a:rPr>
              <a:t>"&gt;            </a:t>
            </a:r>
          </a:p>
          <a:p>
            <a:r>
              <a:rPr lang="en-US" sz="1100" dirty="0">
                <a:latin typeface="Courier"/>
                <a:cs typeface="Courier"/>
              </a:rPr>
              <a:t>     	    &lt;address&gt;              </a:t>
            </a:r>
          </a:p>
          <a:p>
            <a:r>
              <a:rPr lang="en-US" sz="1100" dirty="0">
                <a:latin typeface="Courier"/>
                <a:cs typeface="Courier"/>
              </a:rPr>
              <a:t>	      &lt;</a:t>
            </a:r>
            <a:r>
              <a:rPr lang="en-US" sz="1100" dirty="0" err="1">
                <a:latin typeface="Courier"/>
                <a:cs typeface="Courier"/>
              </a:rPr>
              <a:t>ip</a:t>
            </a:r>
            <a:r>
              <a:rPr lang="en-US" sz="1100" dirty="0">
                <a:latin typeface="Courier"/>
                <a:cs typeface="Courier"/>
              </a:rPr>
              <a:t>&gt;</a:t>
            </a:r>
            <a:r>
              <a:rPr lang="en-US" sz="1100" dirty="0">
                <a:solidFill>
                  <a:srgbClr val="FF0000"/>
                </a:solidFill>
                <a:latin typeface="Courier"/>
                <a:cs typeface="Courier"/>
              </a:rPr>
              <a:t>blah</a:t>
            </a:r>
            <a:r>
              <a:rPr lang="en-US" sz="1100" dirty="0">
                <a:latin typeface="Courier"/>
                <a:cs typeface="Courier"/>
              </a:rPr>
              <a:t>&lt;/</a:t>
            </a:r>
            <a:r>
              <a:rPr lang="en-US" sz="1100" dirty="0" err="1">
                <a:latin typeface="Courier"/>
                <a:cs typeface="Courier"/>
              </a:rPr>
              <a:t>ip</a:t>
            </a:r>
            <a:r>
              <a:rPr lang="en-US" sz="1100" dirty="0">
                <a:latin typeface="Courier"/>
                <a:cs typeface="Courier"/>
              </a:rPr>
              <a:t>&gt;              </a:t>
            </a:r>
          </a:p>
          <a:p>
            <a:r>
              <a:rPr lang="en-US" sz="1100" dirty="0">
                <a:latin typeface="Courier"/>
                <a:cs typeface="Courier"/>
              </a:rPr>
              <a:t>	      &lt;netmask&gt;</a:t>
            </a:r>
            <a:r>
              <a:rPr lang="en-US" sz="1100" dirty="0">
                <a:solidFill>
                  <a:srgbClr val="FF0000"/>
                </a:solidFill>
                <a:latin typeface="Courier"/>
                <a:cs typeface="Courier"/>
              </a:rPr>
              <a:t>255.255.255.255</a:t>
            </a:r>
            <a:r>
              <a:rPr lang="en-US" sz="1100" dirty="0">
                <a:latin typeface="Courier"/>
                <a:cs typeface="Courier"/>
              </a:rPr>
              <a:t>&lt;/netmask&gt;            </a:t>
            </a:r>
          </a:p>
          <a:p>
            <a:r>
              <a:rPr lang="en-US" sz="1100" dirty="0">
                <a:latin typeface="Courier"/>
                <a:cs typeface="Courier"/>
              </a:rPr>
              <a:t>	    &lt;/address&gt;          </a:t>
            </a:r>
          </a:p>
          <a:p>
            <a:r>
              <a:rPr lang="en-US" sz="1100" dirty="0">
                <a:latin typeface="Courier"/>
                <a:cs typeface="Courier"/>
              </a:rPr>
              <a:t>           &lt;/ipv4&gt;        </a:t>
            </a:r>
          </a:p>
          <a:p>
            <a:r>
              <a:rPr lang="en-US" sz="1100" dirty="0">
                <a:latin typeface="Courier"/>
                <a:cs typeface="Courier"/>
              </a:rPr>
              <a:t>        &lt;/interface&gt;      </a:t>
            </a:r>
          </a:p>
          <a:p>
            <a:r>
              <a:rPr lang="en-US" sz="1100" dirty="0">
                <a:latin typeface="Courier"/>
                <a:cs typeface="Courier"/>
              </a:rPr>
              <a:t>      &lt;/interfaces&gt;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&lt;/edit-</a:t>
            </a:r>
            <a:r>
              <a:rPr lang="en-US" sz="1100" dirty="0" err="1">
                <a:latin typeface="Courier"/>
                <a:cs typeface="Courier"/>
              </a:rPr>
              <a:t>config</a:t>
            </a:r>
            <a:r>
              <a:rPr lang="en-US" sz="1100" dirty="0">
                <a:latin typeface="Courier"/>
                <a:cs typeface="Courier"/>
              </a:rPr>
              <a:t>&gt;</a:t>
            </a:r>
          </a:p>
          <a:p>
            <a:r>
              <a:rPr lang="en-US" sz="1100" dirty="0">
                <a:latin typeface="Courier"/>
                <a:cs typeface="Courier"/>
              </a:rPr>
              <a:t>&lt;/</a:t>
            </a:r>
            <a:r>
              <a:rPr lang="en-US" sz="1100" dirty="0" err="1">
                <a:latin typeface="Courier"/>
                <a:cs typeface="Courier"/>
              </a:rPr>
              <a:t>rpc</a:t>
            </a:r>
            <a:r>
              <a:rPr lang="en-US" sz="1100" dirty="0">
                <a:latin typeface="Courier"/>
                <a:cs typeface="Courier"/>
              </a:rPr>
              <a:t>&gt;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827796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58813" y="1194309"/>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latin typeface="Courier" charset="0"/>
                <a:ea typeface="Courier" charset="0"/>
                <a:cs typeface="Courier" charset="0"/>
              </a:rPr>
              <a:t>&lt;error-info </a:t>
            </a:r>
            <a:r>
              <a:rPr lang="en-US" sz="1050" dirty="0" err="1">
                <a:latin typeface="Courier" charset="0"/>
                <a:ea typeface="Courier" charset="0"/>
                <a:cs typeface="Courier" charset="0"/>
              </a:rPr>
              <a:t>xmlns</a:t>
            </a:r>
            <a:r>
              <a:rPr lang="en-US" sz="1050" dirty="0">
                <a:latin typeface="Courier" charset="0"/>
                <a:ea typeface="Courier" charset="0"/>
                <a:cs typeface="Courier" charset="0"/>
              </a:rPr>
              <a:t>="urn:ietf:params:xml:ns:netconf:base:1.0" </a:t>
            </a:r>
            <a:r>
              <a:rPr lang="en-US" sz="1050" dirty="0" err="1">
                <a:latin typeface="Courier" charset="0"/>
                <a:ea typeface="Courier" charset="0"/>
                <a:cs typeface="Courier" charset="0"/>
              </a:rPr>
              <a:t>xmlns:nc</a:t>
            </a:r>
            <a:r>
              <a:rPr lang="en-US" sz="1050" dirty="0">
                <a:latin typeface="Courier" charset="0"/>
                <a:ea typeface="Courier" charset="0"/>
                <a:cs typeface="Courier" charset="0"/>
              </a:rPr>
              <a:t>="urn:ietf:params:xml:ns:netconf:base:1.0"&gt;  </a:t>
            </a:r>
          </a:p>
          <a:p>
            <a:r>
              <a:rPr lang="en-US" sz="1050" dirty="0">
                <a:latin typeface="Courier" charset="0"/>
                <a:ea typeface="Courier" charset="0"/>
                <a:cs typeface="Courier" charset="0"/>
              </a:rPr>
              <a:t>  &lt;bad-element&gt;</a:t>
            </a:r>
            <a:r>
              <a:rPr lang="en-US" sz="1050" dirty="0" err="1">
                <a:latin typeface="Courier" charset="0"/>
                <a:ea typeface="Courier" charset="0"/>
                <a:cs typeface="Courier" charset="0"/>
              </a:rPr>
              <a:t>ip</a:t>
            </a:r>
            <a:r>
              <a:rPr lang="en-US" sz="1050" dirty="0">
                <a:latin typeface="Courier" charset="0"/>
                <a:ea typeface="Courier" charset="0"/>
                <a:cs typeface="Courier" charset="0"/>
              </a:rPr>
              <a:t>&lt;/bad-element&gt;</a:t>
            </a:r>
          </a:p>
          <a:p>
            <a:r>
              <a:rPr lang="en-US" sz="1050" dirty="0">
                <a:latin typeface="Courier" charset="0"/>
                <a:ea typeface="Courier" charset="0"/>
                <a:cs typeface="Courier" charset="0"/>
              </a:rPr>
              <a:t>&lt;/error-info&gt;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928178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b="1" dirty="0"/>
              <a:t>- name: </a:t>
            </a:r>
            <a:r>
              <a:rPr lang="en-US" b="1" dirty="0" smtClean="0"/>
              <a:t>set NTP Server on </a:t>
            </a:r>
            <a:r>
              <a:rPr lang="en-US" b="1" smtClean="0"/>
              <a:t>the device</a:t>
            </a:r>
            <a:endParaRPr lang="en-US" b="1" dirty="0"/>
          </a:p>
          <a:p>
            <a:pPr marL="1785" indent="0">
              <a:spcBef>
                <a:spcPts val="0"/>
              </a:spcBef>
              <a:buNone/>
            </a:pPr>
            <a:r>
              <a:rPr lang="en-US" b="1" dirty="0"/>
              <a:t>  </a:t>
            </a:r>
            <a:r>
              <a:rPr lang="en-US" b="1" dirty="0" err="1" smtClean="0"/>
              <a:t>netconf_config</a:t>
            </a:r>
            <a:r>
              <a:rPr lang="en-US" b="1" dirty="0"/>
              <a:t>:</a:t>
            </a:r>
          </a:p>
          <a:p>
            <a:pPr marL="1785" indent="0">
              <a:spcBef>
                <a:spcPts val="0"/>
              </a:spcBef>
              <a:buNone/>
            </a:pPr>
            <a:r>
              <a:rPr lang="mr-IN" b="1" dirty="0"/>
              <a:t> </a:t>
            </a:r>
            <a:r>
              <a:rPr lang="en-US" b="1" dirty="0" smtClean="0"/>
              <a:t> </a:t>
            </a:r>
            <a:r>
              <a:rPr lang="mr-IN" b="1" dirty="0" err="1" smtClean="0"/>
              <a:t>xml</a:t>
            </a:r>
            <a:r>
              <a:rPr lang="mr-IN" b="1" dirty="0"/>
              <a:t>: |        </a:t>
            </a:r>
            <a:endParaRPr lang="en-US" b="1" dirty="0" smtClean="0"/>
          </a:p>
          <a:p>
            <a:pPr marL="1785" indent="0">
              <a:spcBef>
                <a:spcPts val="0"/>
              </a:spcBef>
              <a:buNone/>
            </a:pPr>
            <a:r>
              <a:rPr lang="en-US" b="1" dirty="0" smtClean="0"/>
              <a:t>  </a:t>
            </a:r>
            <a:r>
              <a:rPr lang="mr-IN" b="1" dirty="0" smtClean="0"/>
              <a:t>&lt;</a:t>
            </a:r>
            <a:r>
              <a:rPr lang="mr-IN" b="1" dirty="0" err="1"/>
              <a:t>config</a:t>
            </a:r>
            <a:r>
              <a:rPr lang="mr-IN" b="1" dirty="0"/>
              <a:t> </a:t>
            </a:r>
            <a:r>
              <a:rPr lang="mr-IN" b="1" dirty="0" err="1"/>
              <a:t>xmlns:xc</a:t>
            </a:r>
            <a:r>
              <a:rPr lang="mr-IN" b="1" dirty="0"/>
              <a:t>="urn:ietf:params:xml:ns:netconf:base:1.0"&gt; </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a:t> </a:t>
            </a:r>
            <a:r>
              <a:rPr lang="mr-IN" b="1" dirty="0" err="1"/>
              <a:t>xmlns</a:t>
            </a:r>
            <a:r>
              <a:rPr lang="mr-IN" b="1" dirty="0"/>
              <a:t>="</a:t>
            </a:r>
            <a:r>
              <a:rPr lang="mr-IN" b="1" dirty="0" err="1"/>
              <a:t>urn:ietf:params:xml:ns:yang:ietf-system</a:t>
            </a:r>
            <a:r>
              <a:rPr lang="mr-IN" b="1" dirty="0"/>
              <a:t>"&gt; </a:t>
            </a:r>
            <a:endParaRPr lang="en-US" b="1" dirty="0" smtClean="0"/>
          </a:p>
          <a:p>
            <a:pPr marL="1785" indent="0">
              <a:spcBef>
                <a:spcPts val="0"/>
              </a:spcBef>
              <a:buNone/>
            </a:pP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enabled</a:t>
            </a:r>
            <a:r>
              <a:rPr lang="mr-IN" b="1" dirty="0"/>
              <a:t>&gt;</a:t>
            </a:r>
            <a:r>
              <a:rPr lang="mr-IN" b="1" dirty="0" err="1"/>
              <a:t>true</a:t>
            </a:r>
            <a:r>
              <a:rPr lang="mr-IN" b="1" dirty="0"/>
              <a:t>&lt;/</a:t>
            </a:r>
            <a:r>
              <a:rPr lang="mr-IN" b="1" dirty="0" err="1"/>
              <a:t>enabled</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name</a:t>
            </a:r>
            <a:r>
              <a:rPr lang="mr-IN" b="1" dirty="0"/>
              <a:t>&gt;ntp1&lt;/</a:t>
            </a:r>
            <a:r>
              <a:rPr lang="mr-IN" b="1" dirty="0" err="1"/>
              <a:t>name</a:t>
            </a:r>
            <a:r>
              <a:rPr lang="mr-IN" b="1" dirty="0" smtClean="0"/>
              <a:t>&gt;</a:t>
            </a:r>
            <a:endParaRPr lang="en-US" b="1" dirty="0"/>
          </a:p>
          <a:p>
            <a:pPr marL="1785" indent="0">
              <a:spcBef>
                <a:spcPts val="0"/>
              </a:spcBef>
              <a:buNone/>
            </a:pPr>
            <a:r>
              <a:rPr lang="en-US" b="1" dirty="0" smtClean="0"/>
              <a:t>            </a:t>
            </a:r>
            <a:r>
              <a:rPr lang="mr-IN" b="1" dirty="0" smtClean="0"/>
              <a:t>&lt;</a:t>
            </a:r>
            <a:r>
              <a:rPr lang="mr-IN" b="1" dirty="0" err="1"/>
              <a:t>udp</a:t>
            </a:r>
            <a:r>
              <a:rPr lang="mr-IN" b="1" dirty="0"/>
              <a:t>&gt;&lt;</a:t>
            </a:r>
            <a:r>
              <a:rPr lang="mr-IN" b="1" dirty="0" err="1"/>
              <a:t>address</a:t>
            </a:r>
            <a:r>
              <a:rPr lang="mr-IN" b="1" dirty="0"/>
              <a:t>&gt;127.0.0.1&lt;/</a:t>
            </a:r>
            <a:r>
              <a:rPr lang="mr-IN" b="1" dirty="0" err="1"/>
              <a:t>address</a:t>
            </a:r>
            <a:r>
              <a:rPr lang="mr-IN" b="1" dirty="0"/>
              <a:t>&gt;&lt;/</a:t>
            </a:r>
            <a:r>
              <a:rPr lang="mr-IN" b="1" dirty="0" err="1"/>
              <a:t>udp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config</a:t>
            </a:r>
            <a:r>
              <a:rPr lang="mr-IN" b="1" dirty="0" smtClean="0"/>
              <a:t>&gt;</a:t>
            </a:r>
            <a:endParaRPr lang="en-US" sz="2000" b="1"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0859" t="22583" r="21700" b="23071"/>
          <a:stretch/>
        </p:blipFill>
        <p:spPr>
          <a:xfrm>
            <a:off x="6785116" y="656422"/>
            <a:ext cx="1747248" cy="960343"/>
          </a:xfrm>
          <a:prstGeom prst="rect">
            <a:avLst/>
          </a:prstGeom>
        </p:spPr>
      </p:pic>
    </p:spTree>
    <p:extLst>
      <p:ext uri="{BB962C8B-B14F-4D97-AF65-F5344CB8AC3E}">
        <p14:creationId xmlns:p14="http://schemas.microsoft.com/office/powerpoint/2010/main" val="158950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NETCONF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2976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96568" y="2450470"/>
            <a:ext cx="2477301" cy="2120489"/>
          </a:xfrm>
          <a:prstGeom prst="rect">
            <a:avLst/>
          </a:prstGeom>
        </p:spPr>
      </p:pic>
      <p:sp>
        <p:nvSpPr>
          <p:cNvPr id="3" name="TextBox 2"/>
          <p:cNvSpPr txBox="1"/>
          <p:nvPr/>
        </p:nvSpPr>
        <p:spPr>
          <a:xfrm>
            <a:off x="802066" y="1841881"/>
            <a:ext cx="5665012" cy="1199944"/>
          </a:xfrm>
          <a:prstGeom prst="rect">
            <a:avLst/>
          </a:prstGeom>
          <a:solidFill>
            <a:schemeClr val="accent2">
              <a:lumMod val="20000"/>
              <a:lumOff val="80000"/>
            </a:schemeClr>
          </a:solidFill>
        </p:spPr>
        <p:txBody>
          <a:bodyPr wrap="none" rtlCol="0">
            <a:spAutoFit/>
          </a:bodyPr>
          <a:lstStyle/>
          <a:p>
            <a:pPr marL="342729" indent="-342729">
              <a:buFont typeface="+mj-lt"/>
              <a:buAutoNum type="arabicPeriod"/>
            </a:pPr>
            <a:r>
              <a:rPr lang="en-US" sz="2399" dirty="0">
                <a:solidFill>
                  <a:srgbClr val="676767"/>
                </a:solidFill>
              </a:rPr>
              <a:t>Capability discovery, model download</a:t>
            </a:r>
          </a:p>
          <a:p>
            <a:pPr marL="342729" indent="-342729">
              <a:buFont typeface="+mj-lt"/>
              <a:buAutoNum type="arabicPeriod"/>
            </a:pPr>
            <a:r>
              <a:rPr lang="en-US" sz="2399" dirty="0">
                <a:solidFill>
                  <a:srgbClr val="676767"/>
                </a:solidFill>
              </a:rPr>
              <a:t>Transactions</a:t>
            </a:r>
          </a:p>
          <a:p>
            <a:pPr marL="342729" indent="-342729">
              <a:buFont typeface="+mj-lt"/>
              <a:buAutoNum type="arabicPeriod"/>
            </a:pPr>
            <a:r>
              <a:rPr lang="en-US" sz="2399" dirty="0">
                <a:solidFill>
                  <a:srgbClr val="676767"/>
                </a:solidFill>
              </a:rPr>
              <a:t>Notifications</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Three Things to Like about NETCONF</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26277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Introduction</a:t>
            </a:r>
          </a:p>
          <a:p>
            <a:r>
              <a:rPr lang="en-US" dirty="0"/>
              <a:t>Automation Motivation</a:t>
            </a:r>
          </a:p>
          <a:p>
            <a:r>
              <a:rPr lang="en-US" dirty="0"/>
              <a:t>Tools: </a:t>
            </a:r>
            <a:r>
              <a:rPr lang="en-US" dirty="0" err="1"/>
              <a:t>Ansible</a:t>
            </a:r>
            <a:r>
              <a:rPr lang="en-US" dirty="0"/>
              <a:t> for CLI automation</a:t>
            </a:r>
          </a:p>
          <a:p>
            <a:r>
              <a:rPr lang="en-US" dirty="0"/>
              <a:t>API’s: </a:t>
            </a:r>
            <a:r>
              <a:rPr lang="en-US"/>
              <a:t>better machine </a:t>
            </a:r>
            <a:r>
              <a:rPr lang="en-US" dirty="0"/>
              <a:t>communication</a:t>
            </a:r>
          </a:p>
          <a:p>
            <a:r>
              <a:rPr lang="en-US" dirty="0"/>
              <a:t>Configuration Abstraction</a:t>
            </a:r>
          </a:p>
          <a:p>
            <a:r>
              <a:rPr lang="en-US" dirty="0"/>
              <a:t>Conclusion</a:t>
            </a:r>
          </a:p>
        </p:txBody>
      </p:sp>
      <p:sp>
        <p:nvSpPr>
          <p:cNvPr id="10" name="Title 9"/>
          <p:cNvSpPr>
            <a:spLocks noGrp="1"/>
          </p:cNvSpPr>
          <p:nvPr>
            <p:ph type="title"/>
          </p:nvPr>
        </p:nvSpPr>
        <p:spPr/>
        <p:txBody>
          <a:bodyPr/>
          <a:lstStyle/>
          <a:p>
            <a:r>
              <a:rPr lang="en-US"/>
              <a:t>Agenda</a:t>
            </a:r>
            <a:endParaRPr lang="en-US" dirty="0"/>
          </a:p>
        </p:txBody>
      </p:sp>
      <p:sp>
        <p:nvSpPr>
          <p:cNvPr id="4" name="Footer Placeholder 3"/>
          <p:cNvSpPr>
            <a:spLocks noGrp="1"/>
          </p:cNvSpPr>
          <p:nvPr>
            <p:ph type="ftr" sz="quarter" idx="3"/>
          </p:nvPr>
        </p:nvSpPr>
        <p:spPr/>
        <p:txBody>
          <a:bodyPr/>
          <a:lstStyle/>
          <a:p>
            <a:r>
              <a:rPr lang="de-DE" smtClean="0"/>
              <a:t>DEVNET1002</a:t>
            </a:r>
            <a:endParaRPr lang="en-US" dirty="0"/>
          </a:p>
        </p:txBody>
      </p:sp>
    </p:spTree>
    <p:extLst>
      <p:ext uri="{BB962C8B-B14F-4D97-AF65-F5344CB8AC3E}">
        <p14:creationId xmlns:p14="http://schemas.microsoft.com/office/powerpoint/2010/main" val="139289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Abstraction</a:t>
            </a:r>
          </a:p>
        </p:txBody>
      </p:sp>
      <p:sp>
        <p:nvSpPr>
          <p:cNvPr id="4" name="Footer Placeholder 3"/>
          <p:cNvSpPr>
            <a:spLocks noGrp="1"/>
          </p:cNvSpPr>
          <p:nvPr>
            <p:ph type="ftr" sz="quarter" idx="3"/>
          </p:nvPr>
        </p:nvSpPr>
        <p:spPr/>
        <p:txBody>
          <a:bodyPr/>
          <a:lstStyle/>
          <a:p>
            <a:r>
              <a:rPr lang="en-US" smtClean="0"/>
              <a:t>DEVNET1002</a:t>
            </a:r>
            <a:endParaRPr lang="en-US" dirty="0"/>
          </a:p>
        </p:txBody>
      </p:sp>
    </p:spTree>
    <p:extLst>
      <p:ext uri="{BB962C8B-B14F-4D97-AF65-F5344CB8AC3E}">
        <p14:creationId xmlns:p14="http://schemas.microsoft.com/office/powerpoint/2010/main" val="15914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6" name="Text Placeholder 5"/>
          <p:cNvSpPr>
            <a:spLocks noGrp="1"/>
          </p:cNvSpPr>
          <p:nvPr>
            <p:ph type="body" sz="quarter" idx="14"/>
          </p:nvPr>
        </p:nvSpPr>
        <p:spPr/>
        <p:txBody>
          <a:bodyPr/>
          <a:lstStyle/>
          <a:p>
            <a:r>
              <a:rPr lang="en-US" dirty="0" err="1"/>
              <a:t>Kief</a:t>
            </a:r>
            <a:r>
              <a:rPr lang="en-US" dirty="0"/>
              <a:t> </a:t>
            </a:r>
            <a:r>
              <a:rPr lang="en-US" dirty="0" smtClean="0"/>
              <a:t>Morris, </a:t>
            </a:r>
            <a:r>
              <a:rPr lang="en-US" i="1" dirty="0" smtClean="0"/>
              <a:t>Infrastructure as </a:t>
            </a:r>
            <a:r>
              <a:rPr lang="en-US" i="1" dirty="0"/>
              <a:t>Code</a:t>
            </a:r>
          </a:p>
          <a:p>
            <a:endParaRPr lang="en-US" dirty="0"/>
          </a:p>
        </p:txBody>
      </p:sp>
      <p:sp>
        <p:nvSpPr>
          <p:cNvPr id="5" name="Text Placeholder 4"/>
          <p:cNvSpPr>
            <a:spLocks noGrp="1"/>
          </p:cNvSpPr>
          <p:nvPr>
            <p:ph type="body" sz="quarter" idx="13"/>
          </p:nvPr>
        </p:nvSpPr>
        <p:spPr>
          <a:xfrm>
            <a:off x="356616" y="1027176"/>
            <a:ext cx="7795985" cy="1733550"/>
          </a:xfrm>
        </p:spPr>
        <p:txBody>
          <a:bodyPr/>
          <a:lstStyle/>
          <a:p>
            <a:r>
              <a:rPr lang="en-US" dirty="0" smtClean="0"/>
              <a:t>“</a:t>
            </a:r>
            <a:r>
              <a:rPr lang="en-US" dirty="0"/>
              <a:t>The enabling idea of infrastructure as code is that the systems and devices which </a:t>
            </a:r>
            <a:r>
              <a:rPr lang="en-US" dirty="0" smtClean="0"/>
              <a:t>are used </a:t>
            </a:r>
            <a:r>
              <a:rPr lang="en-US" dirty="0"/>
              <a:t>to run software can be treated as if they, themselves, are software</a:t>
            </a:r>
            <a:r>
              <a:rPr lang="en-US" dirty="0" smtClean="0"/>
              <a:t>.“</a:t>
            </a:r>
          </a:p>
        </p:txBody>
      </p:sp>
    </p:spTree>
    <p:extLst>
      <p:ext uri="{BB962C8B-B14F-4D97-AF65-F5344CB8AC3E}">
        <p14:creationId xmlns:p14="http://schemas.microsoft.com/office/powerpoint/2010/main" val="10295165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a:t>Infrastructure as </a:t>
            </a:r>
            <a:r>
              <a:rPr lang="en-US" dirty="0" smtClean="0"/>
              <a:t>Code Example</a:t>
            </a:r>
            <a:endParaRPr lang="en-US" dirty="0"/>
          </a:p>
        </p:txBody>
      </p:sp>
      <p:sp>
        <p:nvSpPr>
          <p:cNvPr id="9" name="Content Placeholder 8"/>
          <p:cNvSpPr>
            <a:spLocks noGrp="1"/>
          </p:cNvSpPr>
          <p:nvPr>
            <p:ph sz="quarter" idx="11"/>
          </p:nvPr>
        </p:nvSpPr>
        <p:spPr>
          <a:xfrm>
            <a:off x="356616" y="1241425"/>
            <a:ext cx="8513064" cy="3324479"/>
          </a:xfrm>
        </p:spPr>
        <p:txBody>
          <a:bodyPr/>
          <a:lstStyle/>
          <a:p>
            <a:pPr marL="1785" indent="0">
              <a:lnSpc>
                <a:spcPct val="100000"/>
              </a:lnSpc>
              <a:spcBef>
                <a:spcPts val="0"/>
              </a:spcBef>
              <a:buNone/>
            </a:pPr>
            <a:r>
              <a:rPr lang="is-IS" sz="1400" b="1" dirty="0" smtClean="0">
                <a:solidFill>
                  <a:srgbClr val="00B0F0"/>
                </a:solidFill>
              </a:rPr>
              <a:t>fabric</a:t>
            </a:r>
            <a:r>
              <a:rPr lang="is-IS" sz="1400" b="1" dirty="0" smtClean="0"/>
              <a:t>:</a:t>
            </a:r>
            <a:endParaRPr lang="is-IS" sz="1400" b="1" dirty="0"/>
          </a:p>
          <a:p>
            <a:pPr marL="1785" indent="0">
              <a:lnSpc>
                <a:spcPct val="100000"/>
              </a:lnSpc>
              <a:spcBef>
                <a:spcPts val="0"/>
              </a:spcBef>
              <a:buNone/>
            </a:pPr>
            <a:r>
              <a:rPr lang="is-IS" sz="1400" b="1" dirty="0"/>
              <a:t>  - </a:t>
            </a:r>
            <a:r>
              <a:rPr lang="is-IS" sz="1400" b="1" dirty="0" smtClean="0">
                <a:solidFill>
                  <a:srgbClr val="00B0F0"/>
                </a:solidFill>
              </a:rPr>
              <a:t>tenant</a:t>
            </a:r>
            <a:r>
              <a:rPr lang="is-IS" sz="1400" b="1" dirty="0" smtClean="0">
                <a:solidFill>
                  <a:srgbClr val="00B0F0"/>
                </a:solidFill>
              </a:rPr>
              <a:t>_name</a:t>
            </a:r>
            <a:r>
              <a:rPr lang="is-IS" sz="1400" b="1" dirty="0"/>
              <a:t>: </a:t>
            </a:r>
            <a:r>
              <a:rPr lang="is-IS" sz="1400" b="1" dirty="0" smtClean="0">
                <a:solidFill>
                  <a:srgbClr val="00B050"/>
                </a:solidFill>
              </a:rPr>
              <a:t>DEVELOPMENT</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a:solidFill>
                  <a:srgbClr val="00B050"/>
                </a:solidFill>
              </a:rPr>
              <a:t>103</a:t>
            </a:r>
          </a:p>
          <a:p>
            <a:pPr marL="1785" indent="0">
              <a:lnSpc>
                <a:spcPct val="100000"/>
              </a:lnSpc>
              <a:spcBef>
                <a:spcPts val="0"/>
              </a:spcBef>
              <a:buNone/>
            </a:pPr>
            <a:r>
              <a:rPr lang="is-IS" sz="1400" b="1" dirty="0"/>
              <a:t>    </a:t>
            </a:r>
            <a:r>
              <a:rPr lang="is-IS" sz="1400" b="1" dirty="0" smtClean="0">
                <a:solidFill>
                  <a:srgbClr val="00B0F0"/>
                </a:solidFill>
              </a:rPr>
              <a:t>ints</a:t>
            </a:r>
            <a:r>
              <a:rPr lang="is-IS" sz="1400" b="1" dirty="0" smtClean="0"/>
              <a:t>:</a:t>
            </a:r>
            <a:endParaRPr lang="is-IS" sz="1400" b="1" dirty="0"/>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a:solidFill>
                  <a:srgbClr val="00B050"/>
                </a:solidFill>
              </a:rPr>
              <a:t>3240</a:t>
            </a: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"10_103_240_0-DATA"</a:t>
            </a:r>
          </a:p>
          <a:p>
            <a:pPr marL="1785" indent="0">
              <a:lnSpc>
                <a:spcPct val="100000"/>
              </a:lnSpc>
              <a:spcBef>
                <a:spcPts val="0"/>
              </a:spcBef>
              <a:buNone/>
            </a:pPr>
            <a:r>
              <a:rPr lang="is-IS" sz="1400" b="1" dirty="0"/>
              <a:t>        </a:t>
            </a:r>
            <a:r>
              <a:rPr lang="is-IS" sz="1400" b="1" dirty="0" smtClean="0">
                <a:solidFill>
                  <a:srgbClr val="00B0F0"/>
                </a:solidFill>
              </a:rPr>
              <a:t>subnet</a:t>
            </a:r>
            <a:r>
              <a:rPr lang="is-IS" sz="1400" b="1" dirty="0" smtClean="0"/>
              <a:t>: "</a:t>
            </a:r>
            <a:r>
              <a:rPr lang="is-IS" sz="1400" b="1" dirty="0">
                <a:solidFill>
                  <a:srgbClr val="00B050"/>
                </a:solidFill>
              </a:rPr>
              <a:t> </a:t>
            </a:r>
            <a:r>
              <a:rPr lang="is-IS" sz="1400" b="1" dirty="0" smtClean="0">
                <a:solidFill>
                  <a:srgbClr val="00B050"/>
                </a:solidFill>
              </a:rPr>
              <a:t>10.103.240.0/24</a:t>
            </a:r>
            <a:r>
              <a:rPr lang="is-IS" sz="1400" b="1" dirty="0" smtClean="0"/>
              <a:t>"</a:t>
            </a:r>
            <a:endParaRPr lang="is-IS" sz="1400" b="1" dirty="0"/>
          </a:p>
          <a:p>
            <a:pPr marL="1785" indent="0">
              <a:lnSpc>
                <a:spcPct val="100000"/>
              </a:lnSpc>
              <a:spcBef>
                <a:spcPts val="0"/>
              </a:spcBef>
              <a:buNone/>
            </a:pPr>
            <a:r>
              <a:rPr lang="is-IS" sz="1400" b="1" dirty="0"/>
              <a:t>  </a:t>
            </a:r>
            <a:r>
              <a:rPr lang="is-IS" sz="1400" b="1"/>
              <a:t>- </a:t>
            </a:r>
            <a:r>
              <a:rPr lang="is-IS" sz="1400" b="1" smtClean="0">
                <a:solidFill>
                  <a:srgbClr val="00B0F0"/>
                </a:solidFill>
              </a:rPr>
              <a:t>tenant</a:t>
            </a:r>
            <a:r>
              <a:rPr lang="is-IS" sz="1400" b="1" smtClean="0">
                <a:solidFill>
                  <a:srgbClr val="00B0F0"/>
                </a:solidFill>
              </a:rPr>
              <a:t>_name</a:t>
            </a:r>
            <a:r>
              <a:rPr lang="is-IS" sz="1400" b="1"/>
              <a:t>: </a:t>
            </a:r>
            <a:r>
              <a:rPr lang="is-IS" sz="1400" b="1" smtClean="0">
                <a:solidFill>
                  <a:srgbClr val="00B050"/>
                </a:solidFill>
              </a:rPr>
              <a:t>EMPLOYEE</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smtClean="0">
                <a:solidFill>
                  <a:srgbClr val="00B050"/>
                </a:solidFill>
              </a:rPr>
              <a:t>101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ints</a:t>
            </a:r>
            <a:r>
              <a:rPr lang="is-IS" sz="1400" b="1" dirty="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1240</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a:t>
            </a:r>
            <a:r>
              <a:rPr lang="is-IS" sz="1400" b="1" dirty="0" smtClean="0">
                <a:solidFill>
                  <a:srgbClr val="00B050"/>
                </a:solidFill>
              </a:rPr>
              <a:t>10_101_240_0-DATA</a:t>
            </a:r>
            <a:r>
              <a:rPr lang="is-IS" sz="1400" b="1" dirty="0">
                <a:solidFill>
                  <a:srgbClr val="00B050"/>
                </a:solidFill>
              </a:rPr>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10.103.240.0/24</a:t>
            </a:r>
            <a:r>
              <a:rPr lang="is-IS" sz="1400" b="1" dirty="0" smtClean="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smtClean="0">
                <a:solidFill>
                  <a:srgbClr val="00B050"/>
                </a:solidFill>
              </a:rPr>
              <a:t>10_101_241_0-VOICE</a:t>
            </a:r>
            <a:r>
              <a:rPr lang="is-IS" sz="1400" b="1" dirty="0"/>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10.101.241.0/24</a:t>
            </a:r>
            <a:r>
              <a:rPr lang="is-IS" sz="1400" b="1" dirty="0"/>
              <a:t>”</a:t>
            </a:r>
          </a:p>
          <a:p>
            <a:pPr marL="1785" indent="0">
              <a:lnSpc>
                <a:spcPct val="100000"/>
              </a:lnSpc>
              <a:spcBef>
                <a:spcPts val="0"/>
              </a:spcBef>
              <a:buNone/>
            </a:pPr>
            <a:endParaRPr lang="is-IS" sz="1200" b="1" dirty="0"/>
          </a:p>
          <a:p>
            <a:pPr marL="1785" indent="0">
              <a:lnSpc>
                <a:spcPct val="100000"/>
              </a:lnSpc>
              <a:spcBef>
                <a:spcPts val="0"/>
              </a:spcBef>
              <a:buNone/>
            </a:pPr>
            <a:endParaRPr lang="is-IS" sz="1200" b="1" dirty="0"/>
          </a:p>
        </p:txBody>
      </p:sp>
      <p:sp>
        <p:nvSpPr>
          <p:cNvPr id="4" name="Text Placeholder 3"/>
          <p:cNvSpPr>
            <a:spLocks noGrp="1"/>
          </p:cNvSpPr>
          <p:nvPr>
            <p:ph type="body" sz="quarter" idx="12"/>
          </p:nvPr>
        </p:nvSpPr>
        <p:spPr/>
        <p:txBody>
          <a:bodyPr/>
          <a:lstStyle/>
          <a:p>
            <a:r>
              <a:rPr lang="en-US" dirty="0"/>
              <a:t>V</a:t>
            </a:r>
            <a:r>
              <a:rPr lang="en-US" dirty="0" smtClean="0"/>
              <a:t>ariable structure to represent Campus Fabric</a:t>
            </a:r>
            <a:endParaRPr lang="en-US" dirty="0"/>
          </a:p>
        </p:txBody>
      </p:sp>
    </p:spTree>
    <p:extLst>
      <p:ext uri="{BB962C8B-B14F-4D97-AF65-F5344CB8AC3E}">
        <p14:creationId xmlns:p14="http://schemas.microsoft.com/office/powerpoint/2010/main" val="6143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ea typeface="ＭＳ Ｐゴシック" charset="0"/>
              </a:rPr>
              <a:t>DEVNET-1002</a:t>
            </a:r>
            <a:endParaRPr lang="en-US" dirty="0">
              <a:ea typeface="ＭＳ Ｐゴシック" charset="0"/>
            </a:endParaRPr>
          </a:p>
        </p:txBody>
      </p:sp>
      <p:sp>
        <p:nvSpPr>
          <p:cNvPr id="3" name="Title 2"/>
          <p:cNvSpPr>
            <a:spLocks noGrp="1"/>
          </p:cNvSpPr>
          <p:nvPr>
            <p:ph type="title"/>
          </p:nvPr>
        </p:nvSpPr>
        <p:spPr/>
        <p:txBody>
          <a:bodyPr/>
          <a:lstStyle/>
          <a:p>
            <a:r>
              <a:rPr lang="en-US" dirty="0" smtClean="0"/>
              <a:t>Cisco Configuration Blueprints</a:t>
            </a:r>
            <a:endParaRPr lang="en-US" dirty="0"/>
          </a:p>
        </p:txBody>
      </p:sp>
      <p:pic>
        <p:nvPicPr>
          <p:cNvPr id="9" name="Content Placeholder 8"/>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7188" y="1353581"/>
            <a:ext cx="4068762" cy="2706214"/>
          </a:xfrm>
        </p:spPr>
      </p:pic>
      <p:pic>
        <p:nvPicPr>
          <p:cNvPr id="10" name="Content Placeholder 9"/>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4800600" y="1356470"/>
            <a:ext cx="4068763" cy="2695673"/>
          </a:xfrm>
        </p:spPr>
      </p:pic>
      <p:sp>
        <p:nvSpPr>
          <p:cNvPr id="4" name="Slide Number Placeholder 3"/>
          <p:cNvSpPr>
            <a:spLocks noGrp="1"/>
          </p:cNvSpPr>
          <p:nvPr>
            <p:ph type="sldNum" sz="quarter" idx="4"/>
          </p:nvPr>
        </p:nvSpPr>
        <p:spPr/>
        <p:txBody>
          <a:bodyPr/>
          <a:lstStyle/>
          <a:p>
            <a:fld id="{96A97DD0-5BE7-4856-A2A9-C42C6688E607}" type="slidenum">
              <a:rPr lang="uk-UA" smtClean="0"/>
              <a:pPr/>
              <a:t>33</a:t>
            </a:fld>
            <a:endParaRPr lang="uk-UA" dirty="0"/>
          </a:p>
        </p:txBody>
      </p:sp>
    </p:spTree>
    <p:extLst>
      <p:ext uri="{BB962C8B-B14F-4D97-AF65-F5344CB8AC3E}">
        <p14:creationId xmlns:p14="http://schemas.microsoft.com/office/powerpoint/2010/main" val="1037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Cisco Configuration Repository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37311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References</a:t>
            </a:r>
          </a:p>
        </p:txBody>
      </p:sp>
      <p:sp>
        <p:nvSpPr>
          <p:cNvPr id="8" name="Content Placeholder 7"/>
          <p:cNvSpPr>
            <a:spLocks noGrp="1"/>
          </p:cNvSpPr>
          <p:nvPr>
            <p:ph sz="quarter" idx="11"/>
          </p:nvPr>
        </p:nvSpPr>
        <p:spPr>
          <a:xfrm>
            <a:off x="352925" y="881273"/>
            <a:ext cx="8513064" cy="3398837"/>
          </a:xfrm>
        </p:spPr>
        <p:txBody>
          <a:bodyPr/>
          <a:lstStyle/>
          <a:p>
            <a:pPr marL="0" lvl="0" indent="0" fontAlgn="auto">
              <a:lnSpc>
                <a:spcPct val="100000"/>
              </a:lnSpc>
              <a:spcBef>
                <a:spcPts val="0"/>
              </a:spcBef>
              <a:spcAft>
                <a:spcPts val="0"/>
              </a:spcAft>
              <a:buSzTx/>
              <a:buNone/>
            </a:pPr>
            <a:r>
              <a:rPr lang="en-US" sz="1400" dirty="0" err="1"/>
              <a:t>Ansible</a:t>
            </a:r>
            <a:r>
              <a:rPr lang="en-US" sz="1400" dirty="0"/>
              <a:t> – </a:t>
            </a:r>
            <a:r>
              <a:rPr lang="en-US" sz="1400" dirty="0">
                <a:hlinkClick r:id="rId2"/>
              </a:rPr>
              <a:t>http://www.Ansible.com</a:t>
            </a:r>
            <a:endParaRPr lang="en-US" sz="1400" dirty="0"/>
          </a:p>
          <a:p>
            <a:pPr marL="0" lvl="0" indent="0" fontAlgn="auto">
              <a:lnSpc>
                <a:spcPct val="100000"/>
              </a:lnSpc>
              <a:spcBef>
                <a:spcPts val="0"/>
              </a:spcBef>
              <a:spcAft>
                <a:spcPts val="0"/>
              </a:spcAft>
              <a:buSzTx/>
              <a:buNone/>
            </a:pPr>
            <a:r>
              <a:rPr lang="en-US" sz="1400" dirty="0" err="1"/>
              <a:t>Jinja</a:t>
            </a:r>
            <a:r>
              <a:rPr lang="en-US" sz="1400" dirty="0"/>
              <a:t> - </a:t>
            </a:r>
            <a:r>
              <a:rPr lang="en-US" sz="1400" dirty="0">
                <a:hlinkClick r:id="rId3"/>
              </a:rPr>
              <a:t>https://kontrolissues.net/2016/01/14/intro-to-jinja2/</a:t>
            </a:r>
            <a:endParaRPr lang="en-US" sz="1400" dirty="0"/>
          </a:p>
          <a:p>
            <a:pPr marL="0" lvl="0" indent="0" fontAlgn="auto">
              <a:lnSpc>
                <a:spcPct val="100000"/>
              </a:lnSpc>
              <a:spcBef>
                <a:spcPts val="0"/>
              </a:spcBef>
              <a:spcAft>
                <a:spcPts val="0"/>
              </a:spcAft>
              <a:buSzTx/>
              <a:buNone/>
            </a:pPr>
            <a:r>
              <a:rPr lang="en-US" sz="1400" dirty="0"/>
              <a:t>YAML - </a:t>
            </a:r>
            <a:r>
              <a:rPr lang="en-US" sz="1400" dirty="0">
                <a:hlinkClick r:id="rId4"/>
              </a:rPr>
              <a:t>http://www.yaml.org/start.html</a:t>
            </a:r>
            <a:endParaRPr lang="en-US" sz="1400" dirty="0"/>
          </a:p>
          <a:p>
            <a:pPr marL="0" lvl="0" indent="0" fontAlgn="auto">
              <a:lnSpc>
                <a:spcPct val="100000"/>
              </a:lnSpc>
              <a:spcBef>
                <a:spcPts val="0"/>
              </a:spcBef>
              <a:spcAft>
                <a:spcPts val="0"/>
              </a:spcAft>
              <a:buSzTx/>
              <a:buNone/>
            </a:pPr>
            <a:endParaRPr lang="en-US" sz="1400" dirty="0"/>
          </a:p>
          <a:p>
            <a:pPr marL="0" lvl="0" indent="0" fontAlgn="auto">
              <a:lnSpc>
                <a:spcPct val="100000"/>
              </a:lnSpc>
              <a:spcBef>
                <a:spcPts val="0"/>
              </a:spcBef>
              <a:spcAft>
                <a:spcPts val="0"/>
              </a:spcAft>
              <a:buSzTx/>
              <a:buNone/>
            </a:pPr>
            <a:r>
              <a:rPr lang="en-US" sz="1400" dirty="0" smtClean="0"/>
              <a:t>Source </a:t>
            </a:r>
            <a:r>
              <a:rPr lang="en-US" sz="1400" dirty="0"/>
              <a:t>code in </a:t>
            </a:r>
            <a:r>
              <a:rPr lang="en-US" sz="1400" dirty="0" err="1"/>
              <a:t>Github</a:t>
            </a:r>
            <a:r>
              <a:rPr lang="en-US" sz="1400" dirty="0"/>
              <a:t>:</a:t>
            </a:r>
          </a:p>
          <a:p>
            <a:pPr marL="285750" indent="-285750" fontAlgn="auto">
              <a:lnSpc>
                <a:spcPct val="100000"/>
              </a:lnSpc>
              <a:spcBef>
                <a:spcPts val="0"/>
              </a:spcBef>
              <a:spcAft>
                <a:spcPts val="0"/>
              </a:spcAft>
              <a:buSzTx/>
            </a:pPr>
            <a:r>
              <a:rPr lang="en-US" sz="1400" dirty="0"/>
              <a:t>Clone exercises from session: </a:t>
            </a:r>
            <a:r>
              <a:rPr lang="en-US" sz="1400" dirty="0" err="1"/>
              <a:t>git</a:t>
            </a:r>
            <a:r>
              <a:rPr lang="en-US" sz="1400" dirty="0"/>
              <a:t> clone </a:t>
            </a:r>
            <a:r>
              <a:rPr lang="en-US" sz="1400" dirty="0" err="1"/>
              <a:t>git@github.com:kuhlskev</a:t>
            </a:r>
            <a:r>
              <a:rPr lang="en-US" sz="1400" dirty="0"/>
              <a:t>/devnet1002.git</a:t>
            </a:r>
          </a:p>
          <a:p>
            <a:pPr marL="285750" indent="-285750" fontAlgn="auto">
              <a:lnSpc>
                <a:spcPct val="100000"/>
              </a:lnSpc>
              <a:spcBef>
                <a:spcPts val="0"/>
              </a:spcBef>
              <a:spcAft>
                <a:spcPts val="0"/>
              </a:spcAft>
              <a:buSzTx/>
            </a:pPr>
            <a:r>
              <a:rPr lang="en-US" sz="1400" dirty="0" err="1"/>
              <a:t>Ansible</a:t>
            </a:r>
            <a:r>
              <a:rPr lang="en-US" sz="1400" dirty="0"/>
              <a:t> Networking - </a:t>
            </a:r>
            <a:r>
              <a:rPr lang="en-US" sz="1400" dirty="0">
                <a:hlinkClick r:id="rId5"/>
              </a:rPr>
              <a:t>https://</a:t>
            </a:r>
            <a:r>
              <a:rPr lang="en-US" sz="1400" dirty="0" smtClean="0">
                <a:hlinkClick r:id="rId5"/>
              </a:rPr>
              <a:t>github.com/ansible/ansible-modules-core/tree/stable-2.2/network</a:t>
            </a:r>
            <a:r>
              <a:rPr lang="en-US" sz="1400" dirty="0" smtClean="0"/>
              <a:t> </a:t>
            </a:r>
            <a:endParaRPr lang="en-US" sz="1400" dirty="0"/>
          </a:p>
          <a:p>
            <a:pPr marL="285750" indent="-285750" fontAlgn="auto">
              <a:lnSpc>
                <a:spcPct val="100000"/>
              </a:lnSpc>
              <a:spcBef>
                <a:spcPts val="0"/>
              </a:spcBef>
              <a:spcAft>
                <a:spcPts val="0"/>
              </a:spcAft>
              <a:buSzTx/>
            </a:pPr>
            <a:r>
              <a:rPr lang="en-US" sz="1400" dirty="0"/>
              <a:t>Napalm - </a:t>
            </a:r>
            <a:r>
              <a:rPr lang="en-US" sz="1400" dirty="0">
                <a:hlinkClick r:id="rId6"/>
              </a:rPr>
              <a:t>https://github.com/napalm-automation/napalm</a:t>
            </a:r>
            <a:endParaRPr lang="en-US" sz="1400" dirty="0"/>
          </a:p>
          <a:p>
            <a:pPr marL="285750" indent="-285750" fontAlgn="auto">
              <a:lnSpc>
                <a:spcPct val="100000"/>
              </a:lnSpc>
              <a:spcBef>
                <a:spcPts val="0"/>
              </a:spcBef>
              <a:spcAft>
                <a:spcPts val="0"/>
              </a:spcAft>
              <a:buSzTx/>
            </a:pPr>
            <a:r>
              <a:rPr lang="en-US" sz="1400" dirty="0"/>
              <a:t>Cisco </a:t>
            </a:r>
            <a:r>
              <a:rPr lang="en-US" sz="1400" dirty="0" err="1"/>
              <a:t>Config</a:t>
            </a:r>
            <a:r>
              <a:rPr lang="en-US" sz="1400" dirty="0"/>
              <a:t> Repo</a:t>
            </a:r>
          </a:p>
          <a:p>
            <a:pPr marL="0" lvl="0" indent="0" fontAlgn="auto">
              <a:lnSpc>
                <a:spcPct val="100000"/>
              </a:lnSpc>
              <a:spcBef>
                <a:spcPts val="0"/>
              </a:spcBef>
              <a:spcAft>
                <a:spcPts val="0"/>
              </a:spcAft>
              <a:buSzTx/>
              <a:buNone/>
            </a:pPr>
            <a:endParaRPr lang="en-US" sz="1400" dirty="0" smtClean="0"/>
          </a:p>
          <a:p>
            <a:pPr marL="0" lvl="0" indent="0" fontAlgn="auto">
              <a:lnSpc>
                <a:spcPct val="100000"/>
              </a:lnSpc>
              <a:spcBef>
                <a:spcPts val="0"/>
              </a:spcBef>
              <a:spcAft>
                <a:spcPts val="0"/>
              </a:spcAft>
              <a:buSzTx/>
              <a:buNone/>
            </a:pPr>
            <a:r>
              <a:rPr lang="en-US" sz="1400" dirty="0" smtClean="0"/>
              <a:t>Blogs</a:t>
            </a:r>
            <a:r>
              <a:rPr lang="en-US" sz="1400" dirty="0"/>
              <a:t>:</a:t>
            </a:r>
          </a:p>
          <a:p>
            <a:pPr marL="285750" indent="-285750" fontAlgn="auto">
              <a:lnSpc>
                <a:spcPct val="100000"/>
              </a:lnSpc>
              <a:spcBef>
                <a:spcPts val="0"/>
              </a:spcBef>
              <a:spcAft>
                <a:spcPts val="0"/>
              </a:spcAft>
              <a:buSzTx/>
            </a:pPr>
            <a:r>
              <a:rPr lang="en-US" sz="1400" dirty="0">
                <a:hlinkClick r:id="rId7"/>
              </a:rPr>
              <a:t>https://pynet.twb-tech.com/</a:t>
            </a:r>
            <a:endParaRPr lang="en-US" sz="1400" dirty="0"/>
          </a:p>
          <a:p>
            <a:pPr marL="285750" lvl="0" indent="-285750" fontAlgn="auto">
              <a:lnSpc>
                <a:spcPct val="100000"/>
              </a:lnSpc>
              <a:spcBef>
                <a:spcPts val="0"/>
              </a:spcBef>
              <a:spcAft>
                <a:spcPts val="0"/>
              </a:spcAft>
              <a:buSzTx/>
            </a:pPr>
            <a:r>
              <a:rPr lang="en-US" sz="1400" dirty="0">
                <a:hlinkClick r:id="rId8"/>
              </a:rPr>
              <a:t>http://jedelman.com</a:t>
            </a:r>
            <a:endParaRPr lang="en-US" sz="1400" dirty="0"/>
          </a:p>
          <a:p>
            <a:pPr marL="285750" lvl="0" indent="-285750" fontAlgn="auto">
              <a:lnSpc>
                <a:spcPct val="100000"/>
              </a:lnSpc>
              <a:spcBef>
                <a:spcPts val="0"/>
              </a:spcBef>
              <a:spcAft>
                <a:spcPts val="0"/>
              </a:spcAft>
              <a:buSzTx/>
            </a:pPr>
            <a:r>
              <a:rPr lang="en-US" sz="1400" dirty="0">
                <a:hlinkClick r:id="rId9"/>
              </a:rPr>
              <a:t>https://networklore.com/</a:t>
            </a:r>
            <a:endParaRPr lang="en-US" sz="1400" dirty="0"/>
          </a:p>
          <a:p>
            <a:endParaRPr lang="en-US" dirty="0"/>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7038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Complete Your Online Session Evaluation</a:t>
            </a:r>
            <a:endParaRPr lang="en-AU"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969" y="1128177"/>
            <a:ext cx="3471405" cy="2314270"/>
          </a:xfrm>
          <a:prstGeom prst="rect">
            <a:avLst/>
          </a:prstGeom>
        </p:spPr>
      </p:pic>
      <p:sp>
        <p:nvSpPr>
          <p:cNvPr id="7" name="Rectangle 7"/>
          <p:cNvSpPr>
            <a:spLocks/>
          </p:cNvSpPr>
          <p:nvPr/>
        </p:nvSpPr>
        <p:spPr bwMode="auto">
          <a:xfrm>
            <a:off x="5283097" y="3571161"/>
            <a:ext cx="3590541" cy="109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63500" rIns="138942" bIns="63500"/>
          <a:lstStyle/>
          <a:p>
            <a:r>
              <a:rPr lang="en-US" sz="1600" b="1" kern="1200" dirty="0">
                <a:solidFill>
                  <a:schemeClr val="tx1"/>
                </a:solidFill>
                <a:effectLst/>
                <a:latin typeface="Arial" pitchFamily="34" charset="0"/>
                <a:ea typeface="Apple LiGothic Medium" pitchFamily="2" charset="-120"/>
                <a:cs typeface="+mn-cs"/>
                <a:sym typeface="Arial" pitchFamily="34" charset="0"/>
              </a:rPr>
              <a:t>Learn online with Cisco Live! </a:t>
            </a:r>
          </a:p>
          <a:p>
            <a:r>
              <a:rPr lang="en-US" sz="1600" kern="1200" dirty="0">
                <a:solidFill>
                  <a:schemeClr val="tx1"/>
                </a:solidFill>
                <a:effectLst/>
                <a:latin typeface="Arial" pitchFamily="34" charset="0"/>
                <a:ea typeface="Apple LiGothic Medium" pitchFamily="2" charset="-120"/>
                <a:cs typeface="+mn-cs"/>
                <a:sym typeface="Arial" pitchFamily="34" charset="0"/>
              </a:rPr>
              <a:t>Visit us online after the conference for full access to session videos and presentations. </a:t>
            </a:r>
            <a:r>
              <a:rPr lang="en-US" sz="1600" u="sng" kern="1200" dirty="0">
                <a:solidFill>
                  <a:srgbClr val="FFFFFF"/>
                </a:solidFill>
                <a:effectLst/>
                <a:latin typeface="Arial" pitchFamily="34" charset="0"/>
                <a:ea typeface="Apple LiGothic Medium" pitchFamily="2" charset="-120"/>
                <a:cs typeface="+mn-cs"/>
                <a:sym typeface="Arial" pitchFamily="34" charset="0"/>
                <a:hlinkClick r:id="rId3"/>
              </a:rPr>
              <a:t>www.CiscoLiveAPAC.com</a:t>
            </a:r>
            <a:endParaRPr lang="en-AU" sz="1600" kern="1200" dirty="0">
              <a:solidFill>
                <a:srgbClr val="FFFFFF"/>
              </a:solidFill>
              <a:effectLst/>
              <a:latin typeface="Arial" pitchFamily="34" charset="0"/>
              <a:ea typeface="Apple LiGothic Medium" pitchFamily="2" charset="-120"/>
              <a:cs typeface="+mn-cs"/>
              <a:sym typeface="Arial" pitchFamily="34" charset="0"/>
            </a:endParaRPr>
          </a:p>
          <a:p>
            <a:pPr marL="11113" defTabSz="914400" fontAlgn="base">
              <a:spcBef>
                <a:spcPct val="0"/>
              </a:spcBef>
              <a:spcAft>
                <a:spcPct val="0"/>
              </a:spcAft>
            </a:pPr>
            <a:endParaRPr lang="en-AU" sz="1000" dirty="0">
              <a:solidFill>
                <a:srgbClr val="FFFFFF"/>
              </a:solidFill>
              <a:latin typeface="+mn-lt"/>
              <a:sym typeface="Arial" pitchFamily="34" charset="0"/>
            </a:endParaRPr>
          </a:p>
        </p:txBody>
      </p:sp>
      <p:sp>
        <p:nvSpPr>
          <p:cNvPr id="8" name="Content Placeholder 2"/>
          <p:cNvSpPr txBox="1">
            <a:spLocks/>
          </p:cNvSpPr>
          <p:nvPr/>
        </p:nvSpPr>
        <p:spPr>
          <a:xfrm>
            <a:off x="353786" y="1077913"/>
            <a:ext cx="4709031" cy="4101636"/>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indent="0">
              <a:lnSpc>
                <a:spcPct val="100000"/>
              </a:lnSpc>
              <a:spcBef>
                <a:spcPts val="0"/>
              </a:spcBef>
              <a:buClr>
                <a:schemeClr val="tx1"/>
              </a:buClr>
              <a:buSzPct val="80000"/>
              <a:buNone/>
            </a:pPr>
            <a:r>
              <a:rPr lang="en-US" sz="2000" b="0" kern="1200" dirty="0">
                <a:solidFill>
                  <a:schemeClr val="tx1"/>
                </a:solidFill>
                <a:latin typeface="+mn-lt"/>
                <a:ea typeface="+mn-ea"/>
                <a:cs typeface="+mn-cs"/>
                <a:sym typeface="Arial" pitchFamily="34" charset="0"/>
              </a:rPr>
              <a:t>Give us your feedback and</a:t>
            </a:r>
            <a:r>
              <a:rPr lang="en-US" sz="2000" b="0" kern="1200" baseline="0" dirty="0">
                <a:solidFill>
                  <a:schemeClr val="tx1"/>
                </a:solidFill>
                <a:latin typeface="+mn-lt"/>
                <a:ea typeface="+mn-ea"/>
                <a:cs typeface="+mn-cs"/>
                <a:sym typeface="Arial" pitchFamily="34" charset="0"/>
              </a:rPr>
              <a:t> receive a </a:t>
            </a:r>
            <a:r>
              <a:rPr lang="en-US" sz="2000" b="1" kern="1200" baseline="0" dirty="0">
                <a:solidFill>
                  <a:schemeClr val="tx1"/>
                </a:solidFill>
                <a:latin typeface="+mn-lt"/>
                <a:ea typeface="+mn-ea"/>
                <a:cs typeface="+mn-cs"/>
                <a:sym typeface="Arial" pitchFamily="34" charset="0"/>
              </a:rPr>
              <a:t>Cisco 2017 T-Shirt </a:t>
            </a:r>
            <a:r>
              <a:rPr lang="en-US" sz="2000" b="0" kern="1200" baseline="0" dirty="0">
                <a:solidFill>
                  <a:schemeClr val="tx1"/>
                </a:solidFill>
                <a:latin typeface="+mn-lt"/>
                <a:ea typeface="+mn-ea"/>
                <a:cs typeface="+mn-cs"/>
                <a:sym typeface="Arial" pitchFamily="34" charset="0"/>
              </a:rPr>
              <a:t>by completing </a:t>
            </a:r>
            <a:r>
              <a:rPr lang="en-US" sz="2000" b="0" kern="1200" dirty="0">
                <a:solidFill>
                  <a:schemeClr val="tx1"/>
                </a:solidFill>
                <a:latin typeface="+mn-lt"/>
                <a:ea typeface="+mn-ea"/>
                <a:cs typeface="+mn-cs"/>
                <a:sym typeface="Arial" pitchFamily="34" charset="0"/>
              </a:rPr>
              <a:t>the Overall</a:t>
            </a:r>
            <a:r>
              <a:rPr lang="en-US" sz="2000" b="0" kern="1200" baseline="0" dirty="0">
                <a:solidFill>
                  <a:schemeClr val="tx1"/>
                </a:solidFill>
                <a:latin typeface="+mn-lt"/>
                <a:ea typeface="+mn-ea"/>
                <a:cs typeface="+mn-cs"/>
                <a:sym typeface="Arial" pitchFamily="34" charset="0"/>
              </a:rPr>
              <a:t> Event Survey and 5 Session Evaluations.</a:t>
            </a:r>
          </a:p>
          <a:p>
            <a:pPr lvl="1">
              <a:lnSpc>
                <a:spcPct val="100000"/>
              </a:lnSpc>
              <a:spcBef>
                <a:spcPts val="0"/>
              </a:spcBef>
              <a:buClr>
                <a:schemeClr val="tx1"/>
              </a:buClr>
              <a:buSzPct val="80000"/>
            </a:pPr>
            <a:r>
              <a:rPr lang="en-AU" sz="1400" b="0" kern="1200" dirty="0">
                <a:solidFill>
                  <a:schemeClr val="tx1"/>
                </a:solidFill>
                <a:latin typeface="+mn-lt"/>
                <a:ea typeface="+mn-ea"/>
                <a:cs typeface="+mn-cs"/>
                <a:sym typeface="Arial" pitchFamily="34" charset="0"/>
              </a:rPr>
              <a:t>Directly from your mobile device on the Cisco Live Mobile App </a:t>
            </a:r>
          </a:p>
          <a:p>
            <a:pPr lvl="1">
              <a:lnSpc>
                <a:spcPct val="100000"/>
              </a:lnSpc>
              <a:spcBef>
                <a:spcPts val="0"/>
              </a:spcBef>
              <a:buClr>
                <a:schemeClr val="tx1"/>
              </a:buClr>
              <a:buSzPct val="80000"/>
            </a:pPr>
            <a:r>
              <a:rPr lang="en-AU" sz="1400" b="0" kern="1200" dirty="0">
                <a:solidFill>
                  <a:schemeClr val="tx1"/>
                </a:solidFill>
                <a:latin typeface="+mn-lt"/>
                <a:ea typeface="+mn-ea"/>
                <a:cs typeface="+mn-cs"/>
                <a:sym typeface="Arial" pitchFamily="34" charset="0"/>
              </a:rPr>
              <a:t>By visiting the Cisco Live Mobile Site </a:t>
            </a:r>
            <a:r>
              <a:rPr lang="en-US" sz="1200" u="sng" dirty="0">
                <a:hlinkClick r:id="rId4"/>
              </a:rPr>
              <a:t>http://showcase.genie-connect.com/ciscolivemelbourne2017/</a:t>
            </a:r>
            <a:r>
              <a:rPr lang="en-US" sz="1200" dirty="0"/>
              <a:t> </a:t>
            </a:r>
            <a:endParaRPr lang="en-AU" sz="1200" dirty="0"/>
          </a:p>
          <a:p>
            <a:pPr marL="386656" lvl="1" indent="-193775" algn="l" defTabSz="457200" rtl="0" eaLnBrk="0" fontAlgn="base" hangingPunct="0">
              <a:lnSpc>
                <a:spcPct val="100000"/>
              </a:lnSpc>
              <a:spcBef>
                <a:spcPts val="0"/>
              </a:spcBef>
              <a:spcAft>
                <a:spcPct val="0"/>
              </a:spcAft>
              <a:buClr>
                <a:schemeClr val="tx1"/>
              </a:buClr>
              <a:buSzPct val="80000"/>
              <a:buFont typeface="Arial"/>
              <a:buChar char="–"/>
            </a:pPr>
            <a:r>
              <a:rPr lang="en-AU" sz="1400" b="0" kern="1200" dirty="0">
                <a:solidFill>
                  <a:schemeClr val="tx1"/>
                </a:solidFill>
                <a:latin typeface="+mn-lt"/>
                <a:ea typeface="+mn-ea"/>
                <a:cs typeface="+mn-cs"/>
                <a:sym typeface="Arial" pitchFamily="34" charset="0"/>
              </a:rPr>
              <a:t>Visit any Cisco Live Internet Station located throughout the venue</a:t>
            </a: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endParaRPr lang="en-AU" sz="1100" b="0" kern="1200" dirty="0">
              <a:solidFill>
                <a:schemeClr val="tx1"/>
              </a:solidFill>
              <a:latin typeface="+mn-lt"/>
              <a:ea typeface="+mn-ea"/>
              <a:cs typeface="+mn-cs"/>
              <a:sym typeface="Arial" pitchFamily="34" charset="0"/>
            </a:endParaRP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r>
              <a:rPr lang="en-AU" sz="2000" b="0" kern="1200" dirty="0">
                <a:solidFill>
                  <a:schemeClr val="tx1"/>
                </a:solidFill>
                <a:latin typeface="+mn-lt"/>
                <a:ea typeface="+mn-ea"/>
                <a:cs typeface="+mn-cs"/>
                <a:sym typeface="Arial" pitchFamily="34" charset="0"/>
              </a:rPr>
              <a:t>T-Shirts can be collected Friday 10 March at Registration</a:t>
            </a:r>
            <a:endParaRPr lang="en-AU" sz="1800" b="0" kern="1200" dirty="0">
              <a:solidFill>
                <a:schemeClr val="tx1"/>
              </a:solidFill>
              <a:latin typeface="+mn-lt"/>
              <a:ea typeface="+mn-ea"/>
              <a:cs typeface="+mn-cs"/>
              <a:sym typeface="Arial" pitchFamily="34" charset="0"/>
            </a:endParaRPr>
          </a:p>
          <a:p>
            <a:pPr lvl="1">
              <a:buClr>
                <a:schemeClr val="tx1"/>
              </a:buClr>
              <a:buSzPct val="80000"/>
            </a:pPr>
            <a:endParaRPr lang="en-US" sz="1800" b="0" u="sng" dirty="0">
              <a:solidFill>
                <a:schemeClr val="tx1"/>
              </a:solidFill>
              <a:sym typeface="Arial" charset="0"/>
            </a:endParaRPr>
          </a:p>
          <a:p>
            <a:pPr>
              <a:buClrTx/>
              <a:buSzPct val="80000"/>
            </a:pPr>
            <a:endParaRPr lang="en-US" sz="2000" b="0" u="sng" dirty="0">
              <a:solidFill>
                <a:schemeClr val="tx1"/>
              </a:solidFill>
              <a:sym typeface="Arial" charset="0"/>
            </a:endParaRPr>
          </a:p>
        </p:txBody>
      </p:sp>
    </p:spTree>
    <p:extLst>
      <p:ext uri="{BB962C8B-B14F-4D97-AF65-F5344CB8AC3E}">
        <p14:creationId xmlns:p14="http://schemas.microsoft.com/office/powerpoint/2010/main" val="12163692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DEVNET1002</a:t>
            </a:r>
            <a:endParaRPr lang="en-US"/>
          </a:p>
        </p:txBody>
      </p:sp>
    </p:spTree>
    <p:extLst>
      <p:ext uri="{BB962C8B-B14F-4D97-AF65-F5344CB8AC3E}">
        <p14:creationId xmlns:p14="http://schemas.microsoft.com/office/powerpoint/2010/main" val="358112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25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Environment</a:t>
            </a:r>
          </a:p>
        </p:txBody>
      </p:sp>
      <p:sp>
        <p:nvSpPr>
          <p:cNvPr id="5" name="Content Placeholder 4"/>
          <p:cNvSpPr>
            <a:spLocks noGrp="1"/>
          </p:cNvSpPr>
          <p:nvPr>
            <p:ph sz="quarter" idx="11"/>
          </p:nvPr>
        </p:nvSpPr>
        <p:spPr/>
        <p:txBody>
          <a:bodyPr/>
          <a:lstStyle/>
          <a:p>
            <a:r>
              <a:rPr lang="en-US" dirty="0" err="1" smtClean="0"/>
              <a:t>Git</a:t>
            </a:r>
            <a:r>
              <a:rPr lang="en-US" dirty="0" smtClean="0"/>
              <a:t> </a:t>
            </a:r>
            <a:r>
              <a:rPr lang="en-US" dirty="0"/>
              <a:t>client</a:t>
            </a:r>
          </a:p>
          <a:p>
            <a:r>
              <a:rPr lang="en-US" dirty="0" err="1"/>
              <a:t>VirtualBox</a:t>
            </a:r>
            <a:r>
              <a:rPr lang="en-US" dirty="0"/>
              <a:t> </a:t>
            </a:r>
            <a:r>
              <a:rPr lang="en-US" dirty="0" smtClean="0"/>
              <a:t>5.0.28</a:t>
            </a:r>
          </a:p>
          <a:p>
            <a:r>
              <a:rPr lang="en-US" dirty="0" smtClean="0"/>
              <a:t>Docker 1.13.1</a:t>
            </a:r>
            <a:endParaRPr lang="en-US" dirty="0"/>
          </a:p>
          <a:p>
            <a:r>
              <a:rPr lang="en-US" dirty="0"/>
              <a:t>Vagrant 1.8.7 (be aware of </a:t>
            </a:r>
            <a:r>
              <a:rPr lang="en-US" dirty="0">
                <a:hlinkClick r:id="rId3"/>
              </a:rPr>
              <a:t>this issue</a:t>
            </a:r>
            <a:r>
              <a:rPr lang="en-US" dirty="0"/>
              <a:t>)</a:t>
            </a:r>
          </a:p>
          <a:p>
            <a:r>
              <a:rPr lang="en-US" dirty="0" err="1"/>
              <a:t>cdrtools</a:t>
            </a:r>
            <a:r>
              <a:rPr lang="en-US" dirty="0"/>
              <a:t> (in particular </a:t>
            </a:r>
            <a:r>
              <a:rPr lang="en-US" dirty="0" err="1"/>
              <a:t>mkisofs</a:t>
            </a:r>
            <a:r>
              <a:rPr lang="en-US" dirty="0"/>
              <a:t>)</a:t>
            </a:r>
          </a:p>
          <a:p>
            <a:r>
              <a:rPr lang="en-US" dirty="0"/>
              <a:t>a build environment (e.g. compiler, make, ...), suggest to use </a:t>
            </a:r>
            <a:r>
              <a:rPr lang="en-US" dirty="0" err="1"/>
              <a:t>MacPorts</a:t>
            </a:r>
            <a:r>
              <a:rPr lang="en-US" dirty="0"/>
              <a:t> or Brew if running on a Mac</a:t>
            </a:r>
          </a:p>
          <a:p>
            <a:r>
              <a:rPr lang="en-US" dirty="0"/>
              <a:t>Clone the iso-xrv-x64-vbox repository </a:t>
            </a:r>
            <a:r>
              <a:rPr lang="en-US" dirty="0">
                <a:hlinkClick r:id="rId4"/>
              </a:rPr>
              <a:t>from GitHub</a:t>
            </a:r>
            <a:r>
              <a:rPr lang="en-US" dirty="0"/>
              <a:t> </a:t>
            </a:r>
          </a:p>
          <a:p>
            <a:r>
              <a:rPr lang="en-US" dirty="0"/>
              <a:t>IOS XE image from </a:t>
            </a:r>
            <a:r>
              <a:rPr lang="en-US" dirty="0" err="1"/>
              <a:t>Cisco.com</a:t>
            </a:r>
            <a:r>
              <a:rPr lang="en-US" dirty="0"/>
              <a:t> (e.g. </a:t>
            </a:r>
            <a:r>
              <a:rPr lang="en-US" dirty="0">
                <a:hlinkClick r:id="rId5"/>
              </a:rPr>
              <a:t>here</a:t>
            </a:r>
            <a:r>
              <a:rPr lang="en-US" dirty="0"/>
              <a:t>, then go to </a:t>
            </a:r>
            <a:r>
              <a:rPr lang="en-US" i="1" dirty="0"/>
              <a:t>IOS XE Software</a:t>
            </a:r>
            <a:r>
              <a:rPr lang="en-US" dirty="0"/>
              <a:t> and download the Denali-16.3.2 .</a:t>
            </a:r>
            <a:r>
              <a:rPr lang="en-US" dirty="0" err="1"/>
              <a:t>iso</a:t>
            </a:r>
            <a:r>
              <a:rPr lang="en-US" dirty="0"/>
              <a:t> file in the </a:t>
            </a:r>
            <a:r>
              <a:rPr lang="en-US" i="1" dirty="0"/>
              <a:t>Latest</a:t>
            </a:r>
            <a:r>
              <a:rPr lang="en-US" dirty="0"/>
              <a:t> tree branch, ~350MB in size)</a:t>
            </a:r>
          </a:p>
          <a:p>
            <a:endParaRPr lang="en-US" dirty="0"/>
          </a:p>
        </p:txBody>
      </p:sp>
      <p:sp>
        <p:nvSpPr>
          <p:cNvPr id="2" name="Text Placeholder 1"/>
          <p:cNvSpPr>
            <a:spLocks noGrp="1"/>
          </p:cNvSpPr>
          <p:nvPr>
            <p:ph type="body" sz="quarter" idx="12"/>
          </p:nvPr>
        </p:nvSpPr>
        <p:spPr/>
        <p:txBody>
          <a:bodyPr/>
          <a:lstStyle/>
          <a:p>
            <a:r>
              <a:rPr lang="en-US" dirty="0"/>
              <a:t>This is a rough guideline how to bring up / prepare the entire environment</a:t>
            </a:r>
            <a:r>
              <a:rPr lang="en-US" dirty="0" smtClean="0"/>
              <a:t>.</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21135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t>Who </a:t>
            </a:r>
            <a:r>
              <a:rPr lang="en-US" dirty="0" smtClean="0"/>
              <a:t>is this guy?</a:t>
            </a:r>
            <a:endParaRPr lang="en-US" dirty="0"/>
          </a:p>
        </p:txBody>
      </p:sp>
      <p:sp>
        <p:nvSpPr>
          <p:cNvPr id="5" name="Content Placeholder 4"/>
          <p:cNvSpPr>
            <a:spLocks noGrp="1"/>
          </p:cNvSpPr>
          <p:nvPr>
            <p:ph sz="quarter" idx="11"/>
          </p:nvPr>
        </p:nvSpPr>
        <p:spPr>
          <a:xfrm>
            <a:off x="356616" y="1241425"/>
            <a:ext cx="4799012" cy="3097819"/>
          </a:xfrm>
        </p:spPr>
        <p:txBody>
          <a:bodyPr/>
          <a:lstStyle/>
          <a:p>
            <a:pPr marL="1785" indent="0">
              <a:spcBef>
                <a:spcPts val="600"/>
              </a:spcBef>
              <a:buNone/>
            </a:pPr>
            <a:r>
              <a:rPr lang="en-US" b="1" dirty="0"/>
              <a:t>Kevin </a:t>
            </a:r>
            <a:r>
              <a:rPr lang="en-US" b="1" dirty="0" err="1"/>
              <a:t>Kuhls</a:t>
            </a:r>
            <a:endParaRPr lang="en-US" b="1" dirty="0"/>
          </a:p>
          <a:p>
            <a:pPr>
              <a:spcBef>
                <a:spcPts val="600"/>
              </a:spcBef>
            </a:pPr>
            <a:r>
              <a:rPr lang="en-US" dirty="0"/>
              <a:t>1998 – Cisco Router</a:t>
            </a:r>
          </a:p>
          <a:p>
            <a:pPr>
              <a:spcBef>
                <a:spcPts val="600"/>
              </a:spcBef>
            </a:pPr>
            <a:r>
              <a:rPr lang="en-US" dirty="0"/>
              <a:t>2002 – PIX Firewall</a:t>
            </a:r>
          </a:p>
          <a:p>
            <a:pPr>
              <a:spcBef>
                <a:spcPts val="600"/>
              </a:spcBef>
            </a:pPr>
            <a:r>
              <a:rPr lang="en-US" dirty="0"/>
              <a:t>BIG </a:t>
            </a:r>
            <a:r>
              <a:rPr lang="en-US" dirty="0" smtClean="0"/>
              <a:t>LULL “honing skills”</a:t>
            </a:r>
            <a:endParaRPr lang="en-US" dirty="0"/>
          </a:p>
          <a:p>
            <a:pPr>
              <a:spcBef>
                <a:spcPts val="600"/>
              </a:spcBef>
            </a:pPr>
            <a:r>
              <a:rPr lang="en-US" dirty="0"/>
              <a:t>2012 – </a:t>
            </a:r>
            <a:r>
              <a:rPr lang="en-US" dirty="0" smtClean="0"/>
              <a:t>DC Tech </a:t>
            </a:r>
            <a:r>
              <a:rPr lang="en-US" dirty="0"/>
              <a:t>(UCS, Nexus, VMWare)</a:t>
            </a:r>
          </a:p>
          <a:p>
            <a:pPr>
              <a:spcBef>
                <a:spcPts val="600"/>
              </a:spcBef>
            </a:pPr>
            <a:r>
              <a:rPr lang="en-US" dirty="0"/>
              <a:t>2014 – OpenStack, ACI </a:t>
            </a:r>
          </a:p>
          <a:p>
            <a:pPr>
              <a:spcBef>
                <a:spcPts val="600"/>
              </a:spcBef>
            </a:pPr>
            <a:r>
              <a:rPr lang="en-US" dirty="0"/>
              <a:t>2015 – Network Programmability, SDN</a:t>
            </a:r>
          </a:p>
          <a:p>
            <a:pPr>
              <a:spcBef>
                <a:spcPts val="600"/>
              </a:spcBef>
            </a:pPr>
            <a:endParaRPr lang="en-US" dirty="0"/>
          </a:p>
          <a:p>
            <a:pPr>
              <a:spcBef>
                <a:spcPts val="600"/>
              </a:spcBef>
            </a:pPr>
            <a:r>
              <a:rPr lang="en-US" dirty="0"/>
              <a:t>Old Dog learning new tricks</a:t>
            </a:r>
          </a:p>
        </p:txBody>
      </p:sp>
      <p:sp>
        <p:nvSpPr>
          <p:cNvPr id="6" name="Text Placeholder 5"/>
          <p:cNvSpPr>
            <a:spLocks noGrp="1"/>
          </p:cNvSpPr>
          <p:nvPr>
            <p:ph type="body" sz="quarter" idx="12"/>
          </p:nvPr>
        </p:nvSpPr>
        <p:spPr/>
        <p:txBody>
          <a:bodyPr/>
          <a:lstStyle/>
          <a:p>
            <a:r>
              <a:rPr lang="en-US" dirty="0"/>
              <a:t>…and should I listen or look at my phone?</a:t>
            </a:r>
          </a:p>
          <a:p>
            <a:endParaRPr lang="en-US" dirty="0"/>
          </a:p>
        </p:txBody>
      </p:sp>
      <p:pic>
        <p:nvPicPr>
          <p:cNvPr id="15" name="Content Placeholder 1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46512" y="1241425"/>
            <a:ext cx="2176939" cy="3109913"/>
          </a:xfrm>
        </p:spPr>
      </p:pic>
    </p:spTree>
    <p:extLst>
      <p:ext uri="{BB962C8B-B14F-4D97-AF65-F5344CB8AC3E}">
        <p14:creationId xmlns:p14="http://schemas.microsoft.com/office/powerpoint/2010/main" val="189942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a:t>
            </a:r>
            <a:r>
              <a:rPr lang="en-US" b="1" dirty="0" smtClean="0"/>
              <a:t>Environment (</a:t>
            </a:r>
            <a:r>
              <a:rPr lang="en-US" b="1" dirty="0" err="1" smtClean="0"/>
              <a:t>cont</a:t>
            </a:r>
            <a:r>
              <a:rPr lang="en-US" b="1" dirty="0" smtClean="0"/>
              <a:t>)</a:t>
            </a:r>
            <a:endParaRPr lang="en-US" b="1" dirty="0"/>
          </a:p>
        </p:txBody>
      </p:sp>
      <p:sp>
        <p:nvSpPr>
          <p:cNvPr id="5" name="Content Placeholder 4"/>
          <p:cNvSpPr>
            <a:spLocks noGrp="1"/>
          </p:cNvSpPr>
          <p:nvPr>
            <p:ph sz="quarter" idx="11"/>
          </p:nvPr>
        </p:nvSpPr>
        <p:spPr/>
        <p:txBody>
          <a:bodyPr/>
          <a:lstStyle/>
          <a:p>
            <a:r>
              <a:rPr lang="en-US" dirty="0" smtClean="0"/>
              <a:t>Go </a:t>
            </a:r>
            <a:r>
              <a:rPr lang="en-US" dirty="0"/>
              <a:t>to the directory where you cloned the iso-xrv-x64-vbox repository. Start the Vagrant box image build by running the following command</a:t>
            </a:r>
          </a:p>
          <a:p>
            <a:r>
              <a:rPr lang="en-US" dirty="0"/>
              <a:t>iosxe_iso2vbox.py -v ~/Downloads/csr1000v-universalk9.16.03.02.iso </a:t>
            </a:r>
            <a:endParaRPr lang="en-US" dirty="0" smtClean="0"/>
          </a:p>
          <a:p>
            <a:r>
              <a:rPr lang="en-US" dirty="0" smtClean="0"/>
              <a:t>This </a:t>
            </a:r>
            <a:r>
              <a:rPr lang="en-US" dirty="0"/>
              <a:t>will take a while. When done, you need to install the resulting box into Vagrant:</a:t>
            </a:r>
          </a:p>
          <a:p>
            <a:r>
              <a:rPr lang="en-US" dirty="0"/>
              <a:t>vagrant box add --name </a:t>
            </a:r>
            <a:r>
              <a:rPr lang="en-US" dirty="0" err="1"/>
              <a:t>iosxe</a:t>
            </a:r>
            <a:r>
              <a:rPr lang="en-US" dirty="0"/>
              <a:t> csr1000v-universalk9.16.03.02.box </a:t>
            </a:r>
            <a:endParaRPr lang="en-US" dirty="0" smtClean="0"/>
          </a:p>
          <a:p>
            <a:r>
              <a:rPr lang="en-US" dirty="0" smtClean="0"/>
              <a:t>(</a:t>
            </a:r>
            <a:r>
              <a:rPr lang="en-US" dirty="0"/>
              <a:t>See the output at the end of the script. It has the exact location of the generated box file and also the command to add / replace the Vagrant box file).</a:t>
            </a:r>
          </a:p>
          <a:p>
            <a:endParaRPr lang="en-US" dirty="0"/>
          </a:p>
        </p:txBody>
      </p:sp>
      <p:sp>
        <p:nvSpPr>
          <p:cNvPr id="2" name="Text Placeholder 1"/>
          <p:cNvSpPr>
            <a:spLocks noGrp="1"/>
          </p:cNvSpPr>
          <p:nvPr>
            <p:ph type="body" sz="quarter" idx="12"/>
          </p:nvPr>
        </p:nvSpPr>
        <p:spPr/>
        <p:txBody>
          <a:bodyPr/>
          <a:lstStyle/>
          <a:p>
            <a:r>
              <a:rPr lang="en-US" dirty="0" smtClean="0"/>
              <a:t>Building the Vagrant Box</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27423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Configure and Start Routers</a:t>
            </a:r>
          </a:p>
        </p:txBody>
      </p:sp>
      <p:sp>
        <p:nvSpPr>
          <p:cNvPr id="5" name="Content Placeholder 4"/>
          <p:cNvSpPr>
            <a:spLocks noGrp="1"/>
          </p:cNvSpPr>
          <p:nvPr>
            <p:ph sz="quarter" idx="11"/>
          </p:nvPr>
        </p:nvSpPr>
        <p:spPr/>
        <p:txBody>
          <a:bodyPr/>
          <a:lstStyle/>
          <a:p>
            <a:r>
              <a:rPr lang="en-US" dirty="0" smtClean="0"/>
              <a:t>Clone </a:t>
            </a:r>
            <a:r>
              <a:rPr lang="en-US" dirty="0"/>
              <a:t>this repo from GitHub into a new directory: </a:t>
            </a:r>
            <a:r>
              <a:rPr lang="en-US" dirty="0" smtClean="0">
                <a:hlinkClick r:id="rId3"/>
              </a:rPr>
              <a:t>https://github.com/kuhlskev/devnet1002</a:t>
            </a:r>
            <a:endParaRPr lang="en-US" dirty="0"/>
          </a:p>
          <a:p>
            <a:r>
              <a:rPr lang="en-US" dirty="0"/>
              <a:t>Make sure that the Vagrant box name matches the one configured in the Vagrant file</a:t>
            </a:r>
          </a:p>
          <a:p>
            <a:r>
              <a:rPr lang="en-US" dirty="0"/>
              <a:t>Ensure you have the required tools installed</a:t>
            </a:r>
          </a:p>
          <a:p>
            <a:r>
              <a:rPr lang="en-US" dirty="0"/>
              <a:t>run make to create the ISO files with the router configurations</a:t>
            </a:r>
          </a:p>
          <a:p>
            <a:r>
              <a:rPr lang="en-US" dirty="0"/>
              <a:t>Bring up the routers using vagrant up (brings up both) or vagrant up rtr1 to only start rtr1</a:t>
            </a:r>
          </a:p>
          <a:p>
            <a:endParaRPr lang="en-US" dirty="0"/>
          </a:p>
        </p:txBody>
      </p:sp>
      <p:sp>
        <p:nvSpPr>
          <p:cNvPr id="2" name="Text Placeholder 1"/>
          <p:cNvSpPr>
            <a:spLocks noGrp="1"/>
          </p:cNvSpPr>
          <p:nvPr>
            <p:ph type="body" sz="quarter" idx="12"/>
          </p:nvPr>
        </p:nvSpPr>
        <p:spPr/>
        <p:txBody>
          <a:bodyPr/>
          <a:lstStyle/>
          <a:p>
            <a:r>
              <a:rPr lang="en-US" dirty="0"/>
              <a:t>The next steps are required to prepare configuration disks for the </a:t>
            </a:r>
            <a:r>
              <a:rPr lang="en-US" dirty="0" smtClean="0"/>
              <a:t>routers</a:t>
            </a:r>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40396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a:t>Motivators for Automation</a:t>
            </a:r>
          </a:p>
        </p:txBody>
      </p:sp>
      <p:sp>
        <p:nvSpPr>
          <p:cNvPr id="7" name="Content Placeholder 6"/>
          <p:cNvSpPr>
            <a:spLocks noGrp="1"/>
          </p:cNvSpPr>
          <p:nvPr>
            <p:ph sz="quarter" idx="11"/>
          </p:nvPr>
        </p:nvSpPr>
        <p:spPr>
          <a:xfrm>
            <a:off x="356616" y="1077911"/>
            <a:ext cx="4027125" cy="3485123"/>
          </a:xfrm>
        </p:spPr>
        <p:txBody>
          <a:bodyPr/>
          <a:lstStyle/>
          <a:p>
            <a:pPr marL="1785" indent="0">
              <a:buNone/>
            </a:pPr>
            <a:r>
              <a:rPr lang="en-US" b="1" dirty="0"/>
              <a:t>Cloud-scale:</a:t>
            </a:r>
          </a:p>
          <a:p>
            <a:r>
              <a:rPr lang="en-US" dirty="0"/>
              <a:t>Lots of Equipment: </a:t>
            </a:r>
            <a:br>
              <a:rPr lang="en-US" dirty="0"/>
            </a:br>
            <a:r>
              <a:rPr lang="en-US" dirty="0"/>
              <a:t>1000 Network Devices</a:t>
            </a:r>
          </a:p>
          <a:p>
            <a:r>
              <a:rPr lang="en-US" dirty="0"/>
              <a:t>Multiple Operating Systems:</a:t>
            </a:r>
          </a:p>
          <a:p>
            <a:pPr lvl="1"/>
            <a:r>
              <a:rPr lang="en-US" dirty="0"/>
              <a:t>IOS, IOSXR, IOSXE, NXOS, ASA OS</a:t>
            </a:r>
          </a:p>
          <a:p>
            <a:pPr lvl="1"/>
            <a:r>
              <a:rPr lang="en-US" dirty="0"/>
              <a:t>Multivendor Security Appliances (WAF, DDoS, LB)</a:t>
            </a:r>
          </a:p>
          <a:p>
            <a:pPr marL="285750" indent="-285750" fontAlgn="auto">
              <a:lnSpc>
                <a:spcPct val="100000"/>
              </a:lnSpc>
              <a:spcBef>
                <a:spcPts val="0"/>
              </a:spcBef>
              <a:spcAft>
                <a:spcPts val="0"/>
              </a:spcAft>
              <a:buSzTx/>
            </a:pPr>
            <a:r>
              <a:rPr lang="en-US" dirty="0"/>
              <a:t>Small team: 6 people</a:t>
            </a:r>
          </a:p>
          <a:p>
            <a:pPr marL="285750" indent="-285750" fontAlgn="auto">
              <a:lnSpc>
                <a:spcPct val="100000"/>
              </a:lnSpc>
              <a:spcBef>
                <a:spcPts val="0"/>
              </a:spcBef>
              <a:spcAft>
                <a:spcPts val="0"/>
              </a:spcAft>
              <a:buSzTx/>
            </a:pPr>
            <a:r>
              <a:rPr lang="en-US" dirty="0"/>
              <a:t>Rapid Deployment</a:t>
            </a:r>
          </a:p>
          <a:p>
            <a:pPr marL="484883" lvl="1" indent="-285750" fontAlgn="auto">
              <a:lnSpc>
                <a:spcPct val="100000"/>
              </a:lnSpc>
              <a:spcBef>
                <a:spcPts val="0"/>
              </a:spcBef>
              <a:spcAft>
                <a:spcPts val="0"/>
              </a:spcAft>
              <a:buSzTx/>
            </a:pPr>
            <a:r>
              <a:rPr lang="en-US" dirty="0"/>
              <a:t>Several new Datacenters per year</a:t>
            </a:r>
          </a:p>
          <a:p>
            <a:pPr marL="484883" lvl="1" indent="-285750" fontAlgn="auto">
              <a:lnSpc>
                <a:spcPct val="100000"/>
              </a:lnSpc>
              <a:spcBef>
                <a:spcPts val="0"/>
              </a:spcBef>
              <a:spcAft>
                <a:spcPts val="0"/>
              </a:spcAft>
              <a:buSzTx/>
            </a:pPr>
            <a:r>
              <a:rPr lang="en-US" dirty="0"/>
              <a:t>Several Service Deployments requiring changes</a:t>
            </a:r>
          </a:p>
          <a:p>
            <a:pPr lvl="1"/>
            <a:endParaRPr lang="en-US" dirty="0"/>
          </a:p>
        </p:txBody>
      </p:sp>
      <p:sp>
        <p:nvSpPr>
          <p:cNvPr id="8" name="Content Placeholder 7"/>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Enterprise-scale:</a:t>
            </a:r>
          </a:p>
          <a:p>
            <a:pPr marL="285750" indent="-285750" fontAlgn="auto">
              <a:lnSpc>
                <a:spcPct val="100000"/>
              </a:lnSpc>
              <a:spcBef>
                <a:spcPts val="0"/>
              </a:spcBef>
              <a:spcAft>
                <a:spcPts val="0"/>
              </a:spcAft>
              <a:buSzTx/>
              <a:defRPr/>
            </a:pPr>
            <a:r>
              <a:rPr lang="en-US" dirty="0"/>
              <a:t>Daily repetitive tasks:</a:t>
            </a:r>
          </a:p>
          <a:p>
            <a:pPr marL="484883" lvl="1" indent="-285750" fontAlgn="auto">
              <a:lnSpc>
                <a:spcPct val="100000"/>
              </a:lnSpc>
              <a:spcBef>
                <a:spcPts val="0"/>
              </a:spcBef>
              <a:spcAft>
                <a:spcPts val="0"/>
              </a:spcAft>
              <a:buSzTx/>
              <a:defRPr/>
            </a:pPr>
            <a:r>
              <a:rPr lang="en-US" dirty="0"/>
              <a:t>New device configuration</a:t>
            </a:r>
          </a:p>
          <a:p>
            <a:pPr marL="484883" lvl="1" indent="-285750" fontAlgn="auto">
              <a:lnSpc>
                <a:spcPct val="100000"/>
              </a:lnSpc>
              <a:spcBef>
                <a:spcPts val="0"/>
              </a:spcBef>
              <a:spcAft>
                <a:spcPts val="0"/>
              </a:spcAft>
              <a:buSzTx/>
              <a:defRPr/>
            </a:pPr>
            <a:r>
              <a:rPr lang="en-US" dirty="0"/>
              <a:t>3</a:t>
            </a:r>
            <a:r>
              <a:rPr lang="en-US" baseline="30000" dirty="0"/>
              <a:t>rd</a:t>
            </a:r>
            <a:r>
              <a:rPr lang="en-US" dirty="0"/>
              <a:t> party NMS </a:t>
            </a:r>
            <a:r>
              <a:rPr lang="en-US" dirty="0" err="1"/>
              <a:t>config</a:t>
            </a:r>
            <a:endParaRPr lang="en-US" dirty="0"/>
          </a:p>
          <a:p>
            <a:pPr marL="484883" lvl="1" indent="-285750" fontAlgn="auto">
              <a:lnSpc>
                <a:spcPct val="100000"/>
              </a:lnSpc>
              <a:spcBef>
                <a:spcPts val="0"/>
              </a:spcBef>
              <a:spcAft>
                <a:spcPts val="0"/>
              </a:spcAft>
              <a:buSzTx/>
              <a:defRPr/>
            </a:pPr>
            <a:r>
              <a:rPr lang="en-US" dirty="0"/>
              <a:t>Change one </a:t>
            </a:r>
            <a:r>
              <a:rPr lang="en-US" dirty="0" err="1"/>
              <a:t>config</a:t>
            </a:r>
            <a:r>
              <a:rPr lang="en-US" dirty="0"/>
              <a:t> line on all your devices (NF collector,</a:t>
            </a:r>
            <a:r>
              <a:rPr lang="mr-IN" dirty="0"/>
              <a:t>…</a:t>
            </a:r>
            <a:r>
              <a:rPr lang="en-US" dirty="0"/>
              <a:t>)</a:t>
            </a:r>
          </a:p>
          <a:p>
            <a:pPr marL="285750" indent="-285750" fontAlgn="auto">
              <a:lnSpc>
                <a:spcPct val="100000"/>
              </a:lnSpc>
              <a:spcBef>
                <a:spcPts val="0"/>
              </a:spcBef>
              <a:spcAft>
                <a:spcPts val="0"/>
              </a:spcAft>
              <a:buSzTx/>
              <a:defRPr/>
            </a:pPr>
            <a:r>
              <a:rPr lang="en-US" dirty="0"/>
              <a:t>Monitoring:</a:t>
            </a:r>
          </a:p>
          <a:p>
            <a:pPr marL="484883" lvl="1" indent="-285750" fontAlgn="auto">
              <a:lnSpc>
                <a:spcPct val="100000"/>
              </a:lnSpc>
              <a:spcBef>
                <a:spcPts val="0"/>
              </a:spcBef>
              <a:spcAft>
                <a:spcPts val="0"/>
              </a:spcAft>
              <a:buSzTx/>
              <a:defRPr/>
            </a:pPr>
            <a:r>
              <a:rPr lang="en-US" dirty="0"/>
              <a:t>Be alerted when a route goes away</a:t>
            </a:r>
          </a:p>
          <a:p>
            <a:pPr marL="484883" lvl="1" indent="-285750" fontAlgn="auto">
              <a:lnSpc>
                <a:spcPct val="100000"/>
              </a:lnSpc>
              <a:spcBef>
                <a:spcPts val="0"/>
              </a:spcBef>
              <a:spcAft>
                <a:spcPts val="0"/>
              </a:spcAft>
              <a:buSzTx/>
              <a:defRPr/>
            </a:pP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350" y="2763079"/>
            <a:ext cx="2033408" cy="287557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928" y="4119230"/>
            <a:ext cx="739529" cy="611344"/>
          </a:xfrm>
          <a:prstGeom prst="rect">
            <a:avLst/>
          </a:prstGeom>
        </p:spPr>
      </p:pic>
    </p:spTree>
    <p:extLst>
      <p:ext uri="{BB962C8B-B14F-4D97-AF65-F5344CB8AC3E}">
        <p14:creationId xmlns:p14="http://schemas.microsoft.com/office/powerpoint/2010/main" val="126374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7" name="Title 6"/>
          <p:cNvSpPr>
            <a:spLocks noGrp="1"/>
          </p:cNvSpPr>
          <p:nvPr>
            <p:ph type="title"/>
          </p:nvPr>
        </p:nvSpPr>
        <p:spPr/>
        <p:txBody>
          <a:bodyPr/>
          <a:lstStyle/>
          <a:p>
            <a:r>
              <a:rPr lang="en-US" dirty="0"/>
              <a:t>Automation Requirements</a:t>
            </a:r>
          </a:p>
        </p:txBody>
      </p:sp>
      <p:sp>
        <p:nvSpPr>
          <p:cNvPr id="8" name="Content Placeholder 7"/>
          <p:cNvSpPr>
            <a:spLocks noGrp="1"/>
          </p:cNvSpPr>
          <p:nvPr>
            <p:ph sz="quarter" idx="11"/>
          </p:nvPr>
        </p:nvSpPr>
        <p:spPr/>
        <p:txBody>
          <a:bodyPr/>
          <a:lstStyle/>
          <a:p>
            <a:r>
              <a:rPr lang="en-US" b="1" dirty="0"/>
              <a:t>E</a:t>
            </a:r>
            <a:r>
              <a:rPr lang="en-US" dirty="0"/>
              <a:t>fficient </a:t>
            </a:r>
          </a:p>
          <a:p>
            <a:r>
              <a:rPr lang="en-US" b="1" dirty="0"/>
              <a:t>R</a:t>
            </a:r>
            <a:r>
              <a:rPr lang="en-US" dirty="0"/>
              <a:t>epeatable</a:t>
            </a:r>
          </a:p>
          <a:p>
            <a:r>
              <a:rPr lang="en-US" b="1" dirty="0"/>
              <a:t>R</a:t>
            </a:r>
            <a:r>
              <a:rPr lang="en-US" dirty="0"/>
              <a:t>eusable</a:t>
            </a:r>
          </a:p>
          <a:p>
            <a:r>
              <a:rPr lang="en-US" b="1" dirty="0"/>
              <a:t>O</a:t>
            </a:r>
            <a:r>
              <a:rPr lang="en-US" dirty="0"/>
              <a:t>bservable</a:t>
            </a:r>
          </a:p>
          <a:p>
            <a:r>
              <a:rPr lang="en-US" b="1" dirty="0"/>
              <a:t>R</a:t>
            </a:r>
            <a:r>
              <a:rPr lang="en-US" dirty="0"/>
              <a:t>evision controlled </a:t>
            </a:r>
          </a:p>
          <a:p>
            <a:r>
              <a:rPr lang="en-US" b="1" dirty="0"/>
              <a:t>S</a:t>
            </a:r>
            <a:r>
              <a:rPr lang="en-US" dirty="0"/>
              <a:t>tandard</a:t>
            </a:r>
          </a:p>
          <a:p>
            <a:endParaRPr lang="en-US" dirty="0"/>
          </a:p>
        </p:txBody>
      </p:sp>
      <p:sp>
        <p:nvSpPr>
          <p:cNvPr id="4" name="Text Placeholder 3"/>
          <p:cNvSpPr>
            <a:spLocks noGrp="1"/>
          </p:cNvSpPr>
          <p:nvPr>
            <p:ph type="body" sz="quarter" idx="12"/>
          </p:nvPr>
        </p:nvSpPr>
        <p:spPr/>
        <p:txBody>
          <a:bodyPr/>
          <a:lstStyle/>
          <a:p>
            <a:r>
              <a:rPr lang="en-US" dirty="0"/>
              <a:t>We need an Automation framework that is full of </a:t>
            </a:r>
            <a:r>
              <a:rPr lang="en-US" b="1" dirty="0"/>
              <a:t>ERRORS</a:t>
            </a:r>
          </a:p>
          <a:p>
            <a:endParaRPr lang="en-US" dirty="0"/>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463381" y="1424781"/>
            <a:ext cx="2743200" cy="2743200"/>
          </a:xfrm>
        </p:spPr>
      </p:pic>
    </p:spTree>
    <p:extLst>
      <p:ext uri="{BB962C8B-B14F-4D97-AF65-F5344CB8AC3E}">
        <p14:creationId xmlns:p14="http://schemas.microsoft.com/office/powerpoint/2010/main" val="1178526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t>
            </a:r>
            <a:r>
              <a:rPr lang="en-US" dirty="0" err="1"/>
              <a:t>Ansible</a:t>
            </a:r>
            <a:endParaRPr lang="en-US" dirty="0"/>
          </a:p>
        </p:txBody>
      </p:sp>
      <p:sp>
        <p:nvSpPr>
          <p:cNvPr id="6" name="Content Placeholder 5"/>
          <p:cNvSpPr>
            <a:spLocks noGrp="1"/>
          </p:cNvSpPr>
          <p:nvPr>
            <p:ph sz="quarter" idx="11"/>
          </p:nvPr>
        </p:nvSpPr>
        <p:spPr/>
        <p:txBody>
          <a:bodyPr/>
          <a:lstStyle/>
          <a:p>
            <a:pPr marL="0" lvl="0" indent="0" fontAlgn="auto">
              <a:lnSpc>
                <a:spcPct val="100000"/>
              </a:lnSpc>
              <a:spcBef>
                <a:spcPts val="0"/>
              </a:spcBef>
              <a:spcAft>
                <a:spcPts val="0"/>
              </a:spcAft>
              <a:buSzTx/>
              <a:buNone/>
            </a:pPr>
            <a:r>
              <a:rPr lang="en-US" sz="1600" dirty="0"/>
              <a:t>	</a:t>
            </a:r>
            <a:r>
              <a:rPr lang="en-US" sz="1600" dirty="0" err="1"/>
              <a:t>Ansible</a:t>
            </a:r>
            <a:r>
              <a:rPr lang="en-US" sz="1600" dirty="0"/>
              <a:t>, an open source community project sponsored by Red Hat, is the simplest 	way to automate IT. </a:t>
            </a:r>
            <a:r>
              <a:rPr lang="en-US" sz="1600" dirty="0" err="1"/>
              <a:t>Ansible</a:t>
            </a:r>
            <a:r>
              <a:rPr lang="en-US" sz="1600" dirty="0"/>
              <a:t> is the only automation language that can be used 	across entire IT teams – from systems and network administrators to developers and managers.</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err="1"/>
              <a:t>Ansible</a:t>
            </a:r>
            <a:r>
              <a:rPr lang="en-US" sz="1600" dirty="0"/>
              <a:t> by Red Hat provides enterprise-ready solutions to automate your entire application lifecycle – from servers to clouds to containers and everything in between.</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a:t>It uses no agents and no additional custom security infrastructure, so it's easy to deploy - and most importantly, it uses a very simple language (YAML, in the form of </a:t>
            </a:r>
            <a:r>
              <a:rPr lang="en-US" sz="1600" dirty="0" err="1"/>
              <a:t>Ansible</a:t>
            </a:r>
            <a:r>
              <a:rPr lang="en-US" sz="1600" dirty="0"/>
              <a:t> Playbooks) that allow you to describe your automation jobs in a way that approaches plain English.</a:t>
            </a:r>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1026" name="Picture 2" descr="nsible-Mark-Small-RGB-P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98" y="884251"/>
            <a:ext cx="10287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4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choose </a:t>
            </a:r>
            <a:r>
              <a:rPr lang="en-US" dirty="0" err="1"/>
              <a:t>Ansible</a:t>
            </a:r>
            <a:r>
              <a:rPr lang="en-US" dirty="0"/>
              <a:t>?</a:t>
            </a:r>
          </a:p>
        </p:txBody>
      </p:sp>
      <p:sp>
        <p:nvSpPr>
          <p:cNvPr id="3" name="Content Placeholder 2"/>
          <p:cNvSpPr>
            <a:spLocks noGrp="1"/>
          </p:cNvSpPr>
          <p:nvPr>
            <p:ph sz="quarter" idx="11"/>
          </p:nvPr>
        </p:nvSpPr>
        <p:spPr/>
        <p:txBody>
          <a:bodyPr/>
          <a:lstStyle/>
          <a:p>
            <a:pPr marL="285750" indent="-285750" fontAlgn="auto">
              <a:lnSpc>
                <a:spcPct val="100000"/>
              </a:lnSpc>
              <a:spcBef>
                <a:spcPts val="0"/>
              </a:spcBef>
              <a:spcAft>
                <a:spcPts val="0"/>
              </a:spcAft>
              <a:buSzTx/>
            </a:pPr>
            <a:r>
              <a:rPr lang="en-US" dirty="0"/>
              <a:t>Agentless </a:t>
            </a:r>
          </a:p>
          <a:p>
            <a:pPr marL="285750" indent="-285750" fontAlgn="auto">
              <a:lnSpc>
                <a:spcPct val="100000"/>
              </a:lnSpc>
              <a:spcBef>
                <a:spcPts val="0"/>
              </a:spcBef>
              <a:spcAft>
                <a:spcPts val="0"/>
              </a:spcAft>
              <a:buSzTx/>
            </a:pPr>
            <a:r>
              <a:rPr lang="en-US" dirty="0"/>
              <a:t>Server and support teams already using </a:t>
            </a:r>
            <a:r>
              <a:rPr lang="en-US" dirty="0" err="1"/>
              <a:t>Ansible</a:t>
            </a:r>
            <a:r>
              <a:rPr lang="en-US" dirty="0"/>
              <a:t> </a:t>
            </a:r>
          </a:p>
          <a:p>
            <a:pPr marL="285750" indent="-285750" fontAlgn="auto">
              <a:lnSpc>
                <a:spcPct val="100000"/>
              </a:lnSpc>
              <a:spcBef>
                <a:spcPts val="0"/>
              </a:spcBef>
              <a:spcAft>
                <a:spcPts val="0"/>
              </a:spcAft>
              <a:buSzTx/>
            </a:pPr>
            <a:r>
              <a:rPr lang="en-US" dirty="0"/>
              <a:t>Infrastructure as code</a:t>
            </a:r>
          </a:p>
          <a:p>
            <a:pPr marL="285750" indent="-285750" fontAlgn="auto">
              <a:lnSpc>
                <a:spcPct val="100000"/>
              </a:lnSpc>
              <a:spcBef>
                <a:spcPts val="0"/>
              </a:spcBef>
              <a:spcAft>
                <a:spcPts val="0"/>
              </a:spcAft>
              <a:buSzTx/>
            </a:pPr>
            <a:r>
              <a:rPr lang="en-US" dirty="0"/>
              <a:t>Simple to use and learn</a:t>
            </a:r>
          </a:p>
          <a:p>
            <a:pPr marL="285750" indent="-285750" fontAlgn="auto">
              <a:lnSpc>
                <a:spcPct val="100000"/>
              </a:lnSpc>
              <a:spcBef>
                <a:spcPts val="0"/>
              </a:spcBef>
              <a:spcAft>
                <a:spcPts val="0"/>
              </a:spcAft>
              <a:buSzTx/>
            </a:pPr>
            <a:r>
              <a:rPr lang="en-US" dirty="0"/>
              <a:t>Community and vendor driven</a:t>
            </a:r>
          </a:p>
          <a:p>
            <a:pPr marL="285750" indent="-285750" fontAlgn="auto">
              <a:lnSpc>
                <a:spcPct val="100000"/>
              </a:lnSpc>
              <a:spcBef>
                <a:spcPts val="0"/>
              </a:spcBef>
              <a:spcAft>
                <a:spcPts val="0"/>
              </a:spcAft>
              <a:buSzTx/>
            </a:pPr>
            <a:r>
              <a:rPr lang="en-US" dirty="0"/>
              <a:t>Modular framework, easily modified</a:t>
            </a:r>
          </a:p>
          <a:p>
            <a:pPr marL="285750" indent="-285750" fontAlgn="auto">
              <a:lnSpc>
                <a:spcPct val="100000"/>
              </a:lnSpc>
              <a:spcBef>
                <a:spcPts val="0"/>
              </a:spcBef>
              <a:spcAft>
                <a:spcPts val="0"/>
              </a:spcAft>
              <a:buSzTx/>
            </a:pPr>
            <a:r>
              <a:rPr lang="en-US" dirty="0"/>
              <a:t>Leverage many common programming languages</a:t>
            </a:r>
          </a:p>
          <a:p>
            <a:pPr marL="285750" indent="-285750" fontAlgn="auto">
              <a:lnSpc>
                <a:spcPct val="100000"/>
              </a:lnSpc>
              <a:spcBef>
                <a:spcPts val="0"/>
              </a:spcBef>
              <a:spcAft>
                <a:spcPts val="0"/>
              </a:spcAft>
              <a:buSzTx/>
            </a:pPr>
            <a:endParaRPr lang="en-US" dirty="0"/>
          </a:p>
        </p:txBody>
      </p:sp>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418" y="799122"/>
            <a:ext cx="2757993" cy="2757993"/>
          </a:xfrm>
          <a:prstGeom prst="rect">
            <a:avLst/>
          </a:prstGeom>
        </p:spPr>
      </p:pic>
    </p:spTree>
    <p:extLst>
      <p:ext uri="{BB962C8B-B14F-4D97-AF65-F5344CB8AC3E}">
        <p14:creationId xmlns:p14="http://schemas.microsoft.com/office/powerpoint/2010/main" val="2443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Configuration Management Workflow</a:t>
            </a:r>
            <a:endParaRPr lang="en-US" dirty="0"/>
          </a:p>
        </p:txBody>
      </p:sp>
      <p:pic>
        <p:nvPicPr>
          <p:cNvPr id="6" name="Content Placeholder 5"/>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2425" y="1633009"/>
            <a:ext cx="8513763" cy="2288645"/>
          </a:xfrm>
        </p:spPr>
      </p:pic>
      <p:sp>
        <p:nvSpPr>
          <p:cNvPr id="5" name="Footer Placeholder 4"/>
          <p:cNvSpPr>
            <a:spLocks noGrp="1"/>
          </p:cNvSpPr>
          <p:nvPr>
            <p:ph type="ftr" sz="quarter" idx="3"/>
          </p:nvPr>
        </p:nvSpPr>
        <p:spPr/>
        <p:txBody>
          <a:bodyPr/>
          <a:lstStyle/>
          <a:p>
            <a:pPr defTabSz="610744"/>
            <a:r>
              <a:rPr lang="en-US" dirty="0"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67967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sco Live 2016">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iscoLive-Breakout-Template_032115_rev.potx" id="{6B06430E-E73C-442A-A3CB-D0AD286589C5}" vid="{A443AF0A-0432-4441-8649-76C9F41B8D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862</TotalTime>
  <Words>2378</Words>
  <Application>Microsoft Macintosh PowerPoint</Application>
  <PresentationFormat>On-screen Show (16:9)</PresentationFormat>
  <Paragraphs>579</Paragraphs>
  <Slides>41</Slides>
  <Notes>28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Apple LiGothic Medium</vt:lpstr>
      <vt:lpstr>ArialMT</vt:lpstr>
      <vt:lpstr>Calibri</vt:lpstr>
      <vt:lpstr>CiscoSans</vt:lpstr>
      <vt:lpstr>CiscoSans ExtraLight</vt:lpstr>
      <vt:lpstr>CiscoSans Thin</vt:lpstr>
      <vt:lpstr>Courier</vt:lpstr>
      <vt:lpstr>ＭＳ Ｐゴシック</vt:lpstr>
      <vt:lpstr>Arial</vt:lpstr>
      <vt:lpstr>Cisco Live 2016</vt:lpstr>
      <vt:lpstr>PowerPoint Presentation</vt:lpstr>
      <vt:lpstr>NetDevOps for the Network Dude  How to get started with API's, Ansible and Python</vt:lpstr>
      <vt:lpstr>Agenda</vt:lpstr>
      <vt:lpstr>Who is this guy?</vt:lpstr>
      <vt:lpstr>Motivators for Automation</vt:lpstr>
      <vt:lpstr>Automation Requirements</vt:lpstr>
      <vt:lpstr>What is Ansible</vt:lpstr>
      <vt:lpstr>Why choose Ansible?</vt:lpstr>
      <vt:lpstr>Ansible Configuration Management Workflow</vt:lpstr>
      <vt:lpstr>Ansible Terms</vt:lpstr>
      <vt:lpstr>Ansible for Networking</vt:lpstr>
      <vt:lpstr>Jinja Template</vt:lpstr>
      <vt:lpstr>Yaml</vt:lpstr>
      <vt:lpstr>Ansible 2.x Exercise</vt:lpstr>
      <vt:lpstr>Configuration Management Today: CLI</vt:lpstr>
      <vt:lpstr>Alternatives to CLI automation?</vt:lpstr>
      <vt:lpstr>APIs – Application Programming Interfaces</vt:lpstr>
      <vt:lpstr>Encoding Formats</vt:lpstr>
      <vt:lpstr>XML vs JSON vs YAML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Ansible for Networking</vt:lpstr>
      <vt:lpstr>NETCONF Exercise</vt:lpstr>
      <vt:lpstr>PowerPoint Presentation</vt:lpstr>
      <vt:lpstr>Configuration Abstraction</vt:lpstr>
      <vt:lpstr>PowerPoint Presentation</vt:lpstr>
      <vt:lpstr>Infrastructure as Code Example</vt:lpstr>
      <vt:lpstr>Cisco Configuration Blueprints</vt:lpstr>
      <vt:lpstr>Cisco Configuration Repository Exercise</vt:lpstr>
      <vt:lpstr>References</vt:lpstr>
      <vt:lpstr>Complete Your Online Session Evaluation</vt:lpstr>
      <vt:lpstr>PowerPoint Presentation</vt:lpstr>
      <vt:lpstr>PowerPoint Presentation</vt:lpstr>
      <vt:lpstr>Building the Environment</vt:lpstr>
      <vt:lpstr>Building the Environment (cont)</vt:lpstr>
      <vt:lpstr>Configure and Start Routers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Decca Design</dc:creator>
  <cp:lastModifiedBy>Microsoft Office User</cp:lastModifiedBy>
  <cp:revision>79</cp:revision>
  <dcterms:created xsi:type="dcterms:W3CDTF">2016-01-31T19:15:57Z</dcterms:created>
  <dcterms:modified xsi:type="dcterms:W3CDTF">2017-02-14T19:03:17Z</dcterms:modified>
</cp:coreProperties>
</file>